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3"/>
  </p:notesMasterIdLst>
  <p:sldIdLst>
    <p:sldId id="257" r:id="rId2"/>
    <p:sldId id="256" r:id="rId3"/>
    <p:sldId id="258" r:id="rId4"/>
    <p:sldId id="259" r:id="rId5"/>
    <p:sldId id="264" r:id="rId6"/>
    <p:sldId id="266" r:id="rId7"/>
    <p:sldId id="275" r:id="rId8"/>
    <p:sldId id="274" r:id="rId9"/>
    <p:sldId id="267" r:id="rId10"/>
    <p:sldId id="268" r:id="rId11"/>
    <p:sldId id="273" r:id="rId12"/>
    <p:sldId id="272" r:id="rId13"/>
    <p:sldId id="276" r:id="rId14"/>
    <p:sldId id="277" r:id="rId15"/>
    <p:sldId id="278" r:id="rId16"/>
    <p:sldId id="279" r:id="rId17"/>
    <p:sldId id="260" r:id="rId18"/>
    <p:sldId id="281" r:id="rId19"/>
    <p:sldId id="261" r:id="rId20"/>
    <p:sldId id="286" r:id="rId21"/>
    <p:sldId id="287" r:id="rId22"/>
    <p:sldId id="290" r:id="rId23"/>
    <p:sldId id="291" r:id="rId24"/>
    <p:sldId id="298" r:id="rId25"/>
    <p:sldId id="300" r:id="rId26"/>
    <p:sldId id="301" r:id="rId27"/>
    <p:sldId id="299" r:id="rId28"/>
    <p:sldId id="292" r:id="rId29"/>
    <p:sldId id="288" r:id="rId30"/>
    <p:sldId id="296" r:id="rId31"/>
    <p:sldId id="289" r:id="rId32"/>
    <p:sldId id="297" r:id="rId33"/>
    <p:sldId id="262" r:id="rId34"/>
    <p:sldId id="282"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316" r:id="rId50"/>
    <p:sldId id="317" r:id="rId51"/>
    <p:sldId id="318" r:id="rId52"/>
    <p:sldId id="293" r:id="rId53"/>
    <p:sldId id="294" r:id="rId54"/>
    <p:sldId id="295" r:id="rId55"/>
    <p:sldId id="320" r:id="rId56"/>
    <p:sldId id="321" r:id="rId57"/>
    <p:sldId id="322" r:id="rId58"/>
    <p:sldId id="324" r:id="rId59"/>
    <p:sldId id="283" r:id="rId60"/>
    <p:sldId id="319" r:id="rId61"/>
    <p:sldId id="325" r:id="rId62"/>
    <p:sldId id="326" r:id="rId63"/>
    <p:sldId id="327" r:id="rId64"/>
    <p:sldId id="328" r:id="rId65"/>
    <p:sldId id="329" r:id="rId66"/>
    <p:sldId id="330" r:id="rId67"/>
    <p:sldId id="284" r:id="rId68"/>
    <p:sldId id="331" r:id="rId69"/>
    <p:sldId id="332" r:id="rId70"/>
    <p:sldId id="280" r:id="rId71"/>
    <p:sldId id="333" r:id="rId7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BE7A612E-01FA-40F2-8E72-9DDC454FD268}">
          <p14:sldIdLst>
            <p14:sldId id="257"/>
            <p14:sldId id="256"/>
          </p14:sldIdLst>
        </p14:section>
        <p14:section name="PPE" id="{2469405C-CF21-412B-9A09-21B1DA1C247A}">
          <p14:sldIdLst>
            <p14:sldId id="258"/>
            <p14:sldId id="259"/>
            <p14:sldId id="264"/>
            <p14:sldId id="266"/>
            <p14:sldId id="275"/>
            <p14:sldId id="274"/>
            <p14:sldId id="267"/>
            <p14:sldId id="268"/>
            <p14:sldId id="273"/>
            <p14:sldId id="272"/>
            <p14:sldId id="276"/>
            <p14:sldId id="277"/>
            <p14:sldId id="278"/>
            <p14:sldId id="279"/>
          </p14:sldIdLst>
        </p14:section>
        <p14:section name="Materials" id="{B7182083-8A9E-4CD1-8597-DEC77F1FD0F7}">
          <p14:sldIdLst>
            <p14:sldId id="260"/>
            <p14:sldId id="281"/>
            <p14:sldId id="261"/>
            <p14:sldId id="286"/>
            <p14:sldId id="287"/>
            <p14:sldId id="290"/>
            <p14:sldId id="291"/>
            <p14:sldId id="298"/>
            <p14:sldId id="300"/>
            <p14:sldId id="301"/>
            <p14:sldId id="299"/>
            <p14:sldId id="292"/>
            <p14:sldId id="288"/>
            <p14:sldId id="296"/>
            <p14:sldId id="289"/>
            <p14:sldId id="297"/>
          </p14:sldIdLst>
        </p14:section>
        <p14:section name="Tools &amp; Equipment" id="{012FE93B-99BD-4DD3-9374-D01F8C472724}">
          <p14:sldIdLst>
            <p14:sldId id="262"/>
            <p14:sldId id="282"/>
            <p14:sldId id="302"/>
            <p14:sldId id="303"/>
            <p14:sldId id="304"/>
            <p14:sldId id="305"/>
            <p14:sldId id="306"/>
            <p14:sldId id="307"/>
            <p14:sldId id="308"/>
            <p14:sldId id="309"/>
            <p14:sldId id="310"/>
            <p14:sldId id="311"/>
            <p14:sldId id="312"/>
            <p14:sldId id="313"/>
            <p14:sldId id="314"/>
            <p14:sldId id="315"/>
            <p14:sldId id="316"/>
            <p14:sldId id="317"/>
            <p14:sldId id="318"/>
            <p14:sldId id="293"/>
            <p14:sldId id="294"/>
            <p14:sldId id="295"/>
            <p14:sldId id="320"/>
            <p14:sldId id="321"/>
            <p14:sldId id="322"/>
            <p14:sldId id="324"/>
          </p14:sldIdLst>
        </p14:section>
        <p14:section name="How Many Brick?" id="{2C13D366-9A97-4E11-BAD4-BBD6E537838C}">
          <p14:sldIdLst>
            <p14:sldId id="283"/>
            <p14:sldId id="319"/>
            <p14:sldId id="325"/>
            <p14:sldId id="326"/>
            <p14:sldId id="327"/>
            <p14:sldId id="328"/>
            <p14:sldId id="329"/>
            <p14:sldId id="330"/>
            <p14:sldId id="284"/>
          </p14:sldIdLst>
        </p14:section>
        <p14:section name="Outro" id="{10A61C5D-728E-4965-B8D1-6FB3DB41B652}">
          <p14:sldIdLst>
            <p14:sldId id="331"/>
            <p14:sldId id="332"/>
            <p14:sldId id="280"/>
            <p14:sldId id="333"/>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2" d="100"/>
          <a:sy n="72" d="100"/>
        </p:scale>
        <p:origin x="42" y="2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16" Type="http://schemas.openxmlformats.org/officeDocument/2006/relationships/slide" Target="slides/slide1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presProps" Target="pres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theme" Target="theme/theme1.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FA0049A-5209-42E1-8F52-656AFAD500FE}" type="datetimeFigureOut">
              <a:rPr lang="en-GB" smtClean="0"/>
              <a:t>23/07/2026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280E649-97BA-4189-B7D6-280DA6BE7673}" type="slidenum">
              <a:rPr lang="en-GB" smtClean="0"/>
              <a:t>‹#›</a:t>
            </a:fld>
            <a:endParaRPr lang="en-GB"/>
          </a:p>
        </p:txBody>
      </p:sp>
    </p:spTree>
    <p:extLst>
      <p:ext uri="{BB962C8B-B14F-4D97-AF65-F5344CB8AC3E}">
        <p14:creationId xmlns:p14="http://schemas.microsoft.com/office/powerpoint/2010/main" val="2577049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280E649-97BA-4189-B7D6-280DA6BE7673}" type="slidenum">
              <a:rPr lang="en-GB" smtClean="0"/>
              <a:t>70</a:t>
            </a:fld>
            <a:endParaRPr lang="en-GB"/>
          </a:p>
        </p:txBody>
      </p:sp>
    </p:spTree>
    <p:extLst>
      <p:ext uri="{BB962C8B-B14F-4D97-AF65-F5344CB8AC3E}">
        <p14:creationId xmlns:p14="http://schemas.microsoft.com/office/powerpoint/2010/main" val="723522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66975A-8DB9-4666-FD30-57B590D7B284}"/>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p>
        </p:txBody>
      </p:sp>
      <p:sp>
        <p:nvSpPr>
          <p:cNvPr id="3" name="Subtitle 2">
            <a:extLst>
              <a:ext uri="{FF2B5EF4-FFF2-40B4-BE49-F238E27FC236}">
                <a16:creationId xmlns:a16="http://schemas.microsoft.com/office/drawing/2014/main" id="{26370344-74CC-AF08-EEE8-1C1DFC63E8E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p>
        </p:txBody>
      </p:sp>
      <p:sp>
        <p:nvSpPr>
          <p:cNvPr id="4" name="Date Placeholder 3">
            <a:extLst>
              <a:ext uri="{FF2B5EF4-FFF2-40B4-BE49-F238E27FC236}">
                <a16:creationId xmlns:a16="http://schemas.microsoft.com/office/drawing/2014/main" id="{6C6FD879-CF25-E4D0-FE93-D392C9A5706D}"/>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E37AFB0F-3C04-430F-A25C-BD9EBAF42F16}"/>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E774B1E3-F204-8A04-2E31-C8022AE31850}"/>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397172590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B5A99D-B31A-9BD5-EEB2-4D18C18ECDF0}"/>
              </a:ext>
            </a:extLst>
          </p:cNvPr>
          <p:cNvSpPr>
            <a:spLocks noGrp="1"/>
          </p:cNvSpPr>
          <p:nvPr>
            <p:ph type="title"/>
          </p:nvPr>
        </p:nvSpPr>
        <p:spPr/>
        <p:txBody>
          <a:bodyPr/>
          <a:lstStyle/>
          <a:p>
            <a:r>
              <a:rPr lang="en-GB"/>
              <a:t>Click to edit Master title style</a:t>
            </a:r>
          </a:p>
        </p:txBody>
      </p:sp>
      <p:sp>
        <p:nvSpPr>
          <p:cNvPr id="3" name="Vertical Text Placeholder 2">
            <a:extLst>
              <a:ext uri="{FF2B5EF4-FFF2-40B4-BE49-F238E27FC236}">
                <a16:creationId xmlns:a16="http://schemas.microsoft.com/office/drawing/2014/main" id="{827FD49E-7E74-18FE-3676-615C042667C6}"/>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BCB66772-352D-B01E-F476-145421979E7A}"/>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1C5D0A26-DF45-9F9C-AD2F-D8EEFF0C3381}"/>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56C9E642-F08D-CDB5-D225-4C243175EAEC}"/>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14350717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A3B8FB7A-38F4-3344-CAF4-93EE14D069B0}"/>
              </a:ext>
            </a:extLst>
          </p:cNvPr>
          <p:cNvSpPr>
            <a:spLocks noGrp="1"/>
          </p:cNvSpPr>
          <p:nvPr>
            <p:ph type="title" orient="vert"/>
          </p:nvPr>
        </p:nvSpPr>
        <p:spPr>
          <a:xfrm>
            <a:off x="8724900" y="365125"/>
            <a:ext cx="2628900" cy="5811838"/>
          </a:xfrm>
        </p:spPr>
        <p:txBody>
          <a:bodyPr vert="eaVert"/>
          <a:lstStyle/>
          <a:p>
            <a:r>
              <a:rPr lang="en-GB"/>
              <a:t>Click to edit Master title style</a:t>
            </a:r>
          </a:p>
        </p:txBody>
      </p:sp>
      <p:sp>
        <p:nvSpPr>
          <p:cNvPr id="3" name="Vertical Text Placeholder 2">
            <a:extLst>
              <a:ext uri="{FF2B5EF4-FFF2-40B4-BE49-F238E27FC236}">
                <a16:creationId xmlns:a16="http://schemas.microsoft.com/office/drawing/2014/main" id="{D85372CD-E369-CB1B-61AB-3A52E036CFDC}"/>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C162CBB-5068-0986-EA21-45DFB30322CB}"/>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8CB44AE1-5EEB-F0ED-BD49-C29DEC392A6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44D9629-F665-F16E-58C8-6C6C6C972002}"/>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14074114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D3DEF3-E996-805F-03CD-90CAF1DA41ED}"/>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8DC85901-2397-066B-642F-FC62A2E830F0}"/>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1B6414E9-6287-4F86-E5B6-8F2B290FB3E5}"/>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F6F893C3-305F-15FA-071C-05AEA80BE04D}"/>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43C038C4-527E-5FE6-EC1F-FC91CD966508}"/>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42103304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69A8193-7B8C-19A9-BC88-1183B868FF5F}"/>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p>
        </p:txBody>
      </p:sp>
      <p:sp>
        <p:nvSpPr>
          <p:cNvPr id="3" name="Text Placeholder 2">
            <a:extLst>
              <a:ext uri="{FF2B5EF4-FFF2-40B4-BE49-F238E27FC236}">
                <a16:creationId xmlns:a16="http://schemas.microsoft.com/office/drawing/2014/main" id="{F0D136E6-4727-60BE-B126-5375AEE99116}"/>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137C712D-BAF4-E315-3931-04CBDCFDA7FE}"/>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12FE4D2D-DB84-915B-0FB9-20A3F55DFDCC}"/>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7B19161-B1B4-48DA-CBBF-B8C132FDE40A}"/>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445328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BBCB23-8C1E-3200-B402-05BEC317B1E4}"/>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04186CD-5D21-CEF1-9BD4-20662116AE21}"/>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Content Placeholder 3">
            <a:extLst>
              <a:ext uri="{FF2B5EF4-FFF2-40B4-BE49-F238E27FC236}">
                <a16:creationId xmlns:a16="http://schemas.microsoft.com/office/drawing/2014/main" id="{7E366ACA-2631-9037-3EC8-8954841B9107}"/>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9E267ADC-0A95-5265-0C38-36F7FC6B3224}"/>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6" name="Footer Placeholder 5">
            <a:extLst>
              <a:ext uri="{FF2B5EF4-FFF2-40B4-BE49-F238E27FC236}">
                <a16:creationId xmlns:a16="http://schemas.microsoft.com/office/drawing/2014/main" id="{3EEF0DD9-26DD-6F3A-7506-8555F99FC90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7FBDCE11-DC40-5EDF-A321-24199A9F47F4}"/>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23345568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277B04-BDD0-F535-4EFF-15A997756D32}"/>
              </a:ext>
            </a:extLst>
          </p:cNvPr>
          <p:cNvSpPr>
            <a:spLocks noGrp="1"/>
          </p:cNvSpPr>
          <p:nvPr>
            <p:ph type="title"/>
          </p:nvPr>
        </p:nvSpPr>
        <p:spPr>
          <a:xfrm>
            <a:off x="839788" y="365125"/>
            <a:ext cx="10515600" cy="1325563"/>
          </a:xfrm>
        </p:spPr>
        <p:txBody>
          <a:bodyPr/>
          <a:lstStyle/>
          <a:p>
            <a:r>
              <a:rPr lang="en-GB"/>
              <a:t>Click to edit Master title style</a:t>
            </a:r>
          </a:p>
        </p:txBody>
      </p:sp>
      <p:sp>
        <p:nvSpPr>
          <p:cNvPr id="3" name="Text Placeholder 2">
            <a:extLst>
              <a:ext uri="{FF2B5EF4-FFF2-40B4-BE49-F238E27FC236}">
                <a16:creationId xmlns:a16="http://schemas.microsoft.com/office/drawing/2014/main" id="{12AE60AA-1546-EDCA-544D-FAA456BAD8F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3D825DF4-F52C-32B5-5F4D-CA19AA3219E4}"/>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Text Placeholder 4">
            <a:extLst>
              <a:ext uri="{FF2B5EF4-FFF2-40B4-BE49-F238E27FC236}">
                <a16:creationId xmlns:a16="http://schemas.microsoft.com/office/drawing/2014/main" id="{ACFD3D8A-5A4D-9445-D9CC-3BBD5BF4782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4380F240-21A2-7918-5297-EA3BBFF5AE5C}"/>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DA730D6A-5A11-C219-CEFB-8C2F917CD7E4}"/>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8" name="Footer Placeholder 7">
            <a:extLst>
              <a:ext uri="{FF2B5EF4-FFF2-40B4-BE49-F238E27FC236}">
                <a16:creationId xmlns:a16="http://schemas.microsoft.com/office/drawing/2014/main" id="{239C4527-9C99-5F02-557E-2722674FBD7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6D3C91B7-C3C4-3045-4F3C-941B7668BDB7}"/>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39183044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3D004D-8784-2663-4807-672DE2D5C928}"/>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7D99ABC0-C1D1-10E1-DBE3-21838C65F68C}"/>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4" name="Footer Placeholder 3">
            <a:extLst>
              <a:ext uri="{FF2B5EF4-FFF2-40B4-BE49-F238E27FC236}">
                <a16:creationId xmlns:a16="http://schemas.microsoft.com/office/drawing/2014/main" id="{CF4C729D-DC3D-78B5-F2D4-E24B7688FF89}"/>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A533E9F9-A0F7-E62D-CB74-E1FD1549009F}"/>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29791715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6EE85E5-556F-C670-669B-C0D0192C11AE}"/>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3" name="Footer Placeholder 2">
            <a:extLst>
              <a:ext uri="{FF2B5EF4-FFF2-40B4-BE49-F238E27FC236}">
                <a16:creationId xmlns:a16="http://schemas.microsoft.com/office/drawing/2014/main" id="{E47289E4-E8D4-391F-E7FF-60A2C957A617}"/>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3A0A9531-1428-64C8-7FF9-B607D075A9A9}"/>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361284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43490-1E1E-E021-4B6C-51A1F541976D}"/>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Content Placeholder 2">
            <a:extLst>
              <a:ext uri="{FF2B5EF4-FFF2-40B4-BE49-F238E27FC236}">
                <a16:creationId xmlns:a16="http://schemas.microsoft.com/office/drawing/2014/main" id="{2DA3BF0E-D0B7-1CCF-9662-1D8EC767884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Text Placeholder 3">
            <a:extLst>
              <a:ext uri="{FF2B5EF4-FFF2-40B4-BE49-F238E27FC236}">
                <a16:creationId xmlns:a16="http://schemas.microsoft.com/office/drawing/2014/main" id="{3E248343-B851-965D-5D94-CFD4E7E602C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F85AAB3B-D275-6452-54AE-BF89123E7D1E}"/>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6" name="Footer Placeholder 5">
            <a:extLst>
              <a:ext uri="{FF2B5EF4-FFF2-40B4-BE49-F238E27FC236}">
                <a16:creationId xmlns:a16="http://schemas.microsoft.com/office/drawing/2014/main" id="{A849875A-A171-E999-9C49-DD2836B51D7E}"/>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F2C18C-2523-6C35-7A05-896D8D19A2E6}"/>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10017608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3739F6-054C-815B-48F0-1F78CC292156}"/>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p>
        </p:txBody>
      </p:sp>
      <p:sp>
        <p:nvSpPr>
          <p:cNvPr id="3" name="Picture Placeholder 2">
            <a:extLst>
              <a:ext uri="{FF2B5EF4-FFF2-40B4-BE49-F238E27FC236}">
                <a16:creationId xmlns:a16="http://schemas.microsoft.com/office/drawing/2014/main" id="{1C208FBB-000B-C94D-282D-FA56BE0281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C383C30A-EF15-54B3-F1FF-6FCA203A216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7B3CFB35-2637-3D99-34C0-8F249E3B534B}"/>
              </a:ext>
            </a:extLst>
          </p:cNvPr>
          <p:cNvSpPr>
            <a:spLocks noGrp="1"/>
          </p:cNvSpPr>
          <p:nvPr>
            <p:ph type="dt" sz="half" idx="10"/>
          </p:nvPr>
        </p:nvSpPr>
        <p:spPr/>
        <p:txBody>
          <a:bodyPr/>
          <a:lstStyle/>
          <a:p>
            <a:fld id="{4A3034F5-F7A4-405D-A87C-4F0BD3914079}" type="datetimeFigureOut">
              <a:rPr lang="en-GB" smtClean="0"/>
              <a:t>23/07/2026</a:t>
            </a:fld>
            <a:endParaRPr lang="en-GB"/>
          </a:p>
        </p:txBody>
      </p:sp>
      <p:sp>
        <p:nvSpPr>
          <p:cNvPr id="6" name="Footer Placeholder 5">
            <a:extLst>
              <a:ext uri="{FF2B5EF4-FFF2-40B4-BE49-F238E27FC236}">
                <a16:creationId xmlns:a16="http://schemas.microsoft.com/office/drawing/2014/main" id="{F9E93BF6-123F-DA6D-4268-62B8871B396A}"/>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071FF720-702D-D53D-9FBB-0A6A793193F3}"/>
              </a:ext>
            </a:extLst>
          </p:cNvPr>
          <p:cNvSpPr>
            <a:spLocks noGrp="1"/>
          </p:cNvSpPr>
          <p:nvPr>
            <p:ph type="sldNum" sz="quarter" idx="12"/>
          </p:nvPr>
        </p:nvSpPr>
        <p:spPr/>
        <p:txBody>
          <a:bodyPr/>
          <a:lstStyle/>
          <a:p>
            <a:fld id="{B46A2A8C-8364-4B81-9884-55736BCDD349}" type="slidenum">
              <a:rPr lang="en-GB" smtClean="0"/>
              <a:t>‹#›</a:t>
            </a:fld>
            <a:endParaRPr lang="en-GB"/>
          </a:p>
        </p:txBody>
      </p:sp>
    </p:spTree>
    <p:extLst>
      <p:ext uri="{BB962C8B-B14F-4D97-AF65-F5344CB8AC3E}">
        <p14:creationId xmlns:p14="http://schemas.microsoft.com/office/powerpoint/2010/main" val="194455864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754D927-ADD2-3B45-B8DD-41D253A41E6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p>
        </p:txBody>
      </p:sp>
      <p:sp>
        <p:nvSpPr>
          <p:cNvPr id="3" name="Text Placeholder 2">
            <a:extLst>
              <a:ext uri="{FF2B5EF4-FFF2-40B4-BE49-F238E27FC236}">
                <a16:creationId xmlns:a16="http://schemas.microsoft.com/office/drawing/2014/main" id="{53CE82A0-2380-1830-6B02-51BD8399D72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4" name="Date Placeholder 3">
            <a:extLst>
              <a:ext uri="{FF2B5EF4-FFF2-40B4-BE49-F238E27FC236}">
                <a16:creationId xmlns:a16="http://schemas.microsoft.com/office/drawing/2014/main" id="{47A0A979-697E-07BA-206C-99C8ED6AC4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A3034F5-F7A4-405D-A87C-4F0BD3914079}" type="datetimeFigureOut">
              <a:rPr lang="en-GB" smtClean="0"/>
              <a:t>23/07/2026</a:t>
            </a:fld>
            <a:endParaRPr lang="en-GB"/>
          </a:p>
        </p:txBody>
      </p:sp>
      <p:sp>
        <p:nvSpPr>
          <p:cNvPr id="5" name="Footer Placeholder 4">
            <a:extLst>
              <a:ext uri="{FF2B5EF4-FFF2-40B4-BE49-F238E27FC236}">
                <a16:creationId xmlns:a16="http://schemas.microsoft.com/office/drawing/2014/main" id="{41E39B39-9156-4E83-7303-1AD5B57BF2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GB"/>
          </a:p>
        </p:txBody>
      </p:sp>
      <p:sp>
        <p:nvSpPr>
          <p:cNvPr id="6" name="Slide Number Placeholder 5">
            <a:extLst>
              <a:ext uri="{FF2B5EF4-FFF2-40B4-BE49-F238E27FC236}">
                <a16:creationId xmlns:a16="http://schemas.microsoft.com/office/drawing/2014/main" id="{8B320B63-CE55-5316-4B49-BA364572C64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B46A2A8C-8364-4B81-9884-55736BCDD349}" type="slidenum">
              <a:rPr lang="en-GB" smtClean="0"/>
              <a:t>‹#›</a:t>
            </a:fld>
            <a:endParaRPr lang="en-GB"/>
          </a:p>
        </p:txBody>
      </p:sp>
    </p:spTree>
    <p:extLst>
      <p:ext uri="{BB962C8B-B14F-4D97-AF65-F5344CB8AC3E}">
        <p14:creationId xmlns:p14="http://schemas.microsoft.com/office/powerpoint/2010/main" val="279571659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1.png"/></Relationships>
</file>

<file path=ppt/slides/_rels/slide15.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3.png"/></Relationships>
</file>

<file path=ppt/slides/_rels/slide16.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35.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sv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42.png"/><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8.jpe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2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8.jpeg"/><Relationship Id="rId1" Type="http://schemas.openxmlformats.org/officeDocument/2006/relationships/slideLayout" Target="../slideLayouts/slideLayout7.xml"/><Relationship Id="rId4" Type="http://schemas.openxmlformats.org/officeDocument/2006/relationships/image" Target="../media/image52.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31.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3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70.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3" Type="http://schemas.openxmlformats.org/officeDocument/2006/relationships/image" Target="../media/image77.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5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image" Target="../media/image63.png"/><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84.pn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85.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87.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1.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4.png"/></Relationships>
</file>

<file path=ppt/slides/_rels/slide60.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89.svg"/><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image" Target="../media/image89.svg"/><Relationship Id="rId1" Type="http://schemas.openxmlformats.org/officeDocument/2006/relationships/slideLayout" Target="../slideLayouts/slideLayout7.xml"/><Relationship Id="rId4" Type="http://schemas.openxmlformats.org/officeDocument/2006/relationships/image" Target="../media/image91.png"/></Relationships>
</file>

<file path=ppt/slides/_rels/slide6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89.svg"/><Relationship Id="rId1" Type="http://schemas.openxmlformats.org/officeDocument/2006/relationships/slideLayout" Target="../slideLayouts/slideLayout7.xml"/><Relationship Id="rId6" Type="http://schemas.openxmlformats.org/officeDocument/2006/relationships/image" Target="../media/image56.png"/><Relationship Id="rId5" Type="http://schemas.openxmlformats.org/officeDocument/2006/relationships/image" Target="../media/image55.png"/><Relationship Id="rId4" Type="http://schemas.openxmlformats.org/officeDocument/2006/relationships/image" Target="../media/image54.png"/></Relationships>
</file>

<file path=ppt/slides/_rels/slide6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89.svg"/><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9.png"/><Relationship Id="rId4" Type="http://schemas.openxmlformats.org/officeDocument/2006/relationships/image" Target="../media/image58.png"/></Relationships>
</file>

<file path=ppt/slides/_rels/slide64.xml.rels><?xml version="1.0" encoding="UTF-8" standalone="yes"?>
<Relationships xmlns="http://schemas.openxmlformats.org/package/2006/relationships"><Relationship Id="rId2" Type="http://schemas.openxmlformats.org/officeDocument/2006/relationships/image" Target="../media/image89.svg"/><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89.svg"/><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image" Target="../media/image89.svg"/><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3" Type="http://schemas.openxmlformats.org/officeDocument/2006/relationships/image" Target="../media/image93.PNG"/><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3" Type="http://schemas.openxmlformats.org/officeDocument/2006/relationships/image" Target="../media/image94.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70.xml.rels><?xml version="1.0" encoding="UTF-8" standalone="yes"?>
<Relationships xmlns="http://schemas.openxmlformats.org/package/2006/relationships"><Relationship Id="rId8" Type="http://schemas.openxmlformats.org/officeDocument/2006/relationships/hyperlink" Target="https://www.youtube.com/watch?v=q2yAHDkC6Nw" TargetMode="External"/><Relationship Id="rId3" Type="http://schemas.openxmlformats.org/officeDocument/2006/relationships/image" Target="../media/image89.svg"/><Relationship Id="rId7" Type="http://schemas.openxmlformats.org/officeDocument/2006/relationships/image" Target="../media/image98.png"/><Relationship Id="rId12" Type="http://schemas.openxmlformats.org/officeDocument/2006/relationships/hyperlink" Target="https://en.wikipedia.org/wiki/Personal_protective_equipment"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7.png"/><Relationship Id="rId11" Type="http://schemas.openxmlformats.org/officeDocument/2006/relationships/hyperlink" Target="http://www.hse.gov.uk/toolbox/ppe.htm" TargetMode="External"/><Relationship Id="rId5" Type="http://schemas.openxmlformats.org/officeDocument/2006/relationships/image" Target="../media/image96.png"/><Relationship Id="rId10" Type="http://schemas.openxmlformats.org/officeDocument/2006/relationships/hyperlink" Target="https://www.youtube.com/watch?v=XVNMj0ZxZsI" TargetMode="External"/><Relationship Id="rId4" Type="http://schemas.openxmlformats.org/officeDocument/2006/relationships/image" Target="../media/image95.png"/><Relationship Id="rId9" Type="http://schemas.openxmlformats.org/officeDocument/2006/relationships/hyperlink" Target="https://www.youtube.com/watch?v=GRQ0iDq5UfM" TargetMode="External"/></Relationships>
</file>

<file path=ppt/slides/_rels/slide71.xml.rels><?xml version="1.0" encoding="UTF-8" standalone="yes"?>
<Relationships xmlns="http://schemas.openxmlformats.org/package/2006/relationships"><Relationship Id="rId3" Type="http://schemas.openxmlformats.org/officeDocument/2006/relationships/image" Target="../media/image99.png"/><Relationship Id="rId2" Type="http://schemas.openxmlformats.org/officeDocument/2006/relationships/image" Target="../media/image6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1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0.png"/><Relationship Id="rId1" Type="http://schemas.openxmlformats.org/officeDocument/2006/relationships/slideLayout" Target="../slideLayouts/slideLayout1.xml"/><Relationship Id="rId4" Type="http://schemas.openxmlformats.org/officeDocument/2006/relationships/image" Target="../media/image21.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8E7E39B-1F00-037D-BFD9-BC3C7515AC89}"/>
            </a:ext>
          </a:extLst>
        </p:cNvPr>
        <p:cNvGrpSpPr/>
        <p:nvPr/>
      </p:nvGrpSpPr>
      <p:grpSpPr>
        <a:xfrm>
          <a:off x="0" y="0"/>
          <a:ext cx="0" cy="0"/>
          <a:chOff x="0" y="0"/>
          <a:chExt cx="0" cy="0"/>
        </a:xfrm>
      </p:grpSpPr>
      <p:sp>
        <p:nvSpPr>
          <p:cNvPr id="5" name="Freeform: Shape 15">
            <a:extLst>
              <a:ext uri="{FF2B5EF4-FFF2-40B4-BE49-F238E27FC236}">
                <a16:creationId xmlns:a16="http://schemas.microsoft.com/office/drawing/2014/main" id="{8F07DD0F-7BAC-8E69-34BC-CC804C2D33FE}"/>
              </a:ext>
            </a:extLst>
          </p:cNvPr>
          <p:cNvSpPr/>
          <p:nvPr/>
        </p:nvSpPr>
        <p:spPr>
          <a:xfrm>
            <a:off x="1" y="280378"/>
            <a:ext cx="8104564" cy="1440000"/>
          </a:xfrm>
          <a:custGeom>
            <a:avLst/>
            <a:gdLst>
              <a:gd name="csX0" fmla="*/ 0 w 8104564"/>
              <a:gd name="csY0" fmla="*/ 0 h 1440000"/>
              <a:gd name="csX1" fmla="*/ 7556987 w 8104564"/>
              <a:gd name="csY1" fmla="*/ 0 h 1440000"/>
              <a:gd name="csX2" fmla="*/ 8066104 w 8104564"/>
              <a:gd name="csY2" fmla="*/ 210883 h 1440000"/>
              <a:gd name="csX3" fmla="*/ 8104564 w 8104564"/>
              <a:gd name="csY3" fmla="*/ 257497 h 1440000"/>
              <a:gd name="csX4" fmla="*/ 8055106 w 8104564"/>
              <a:gd name="csY4" fmla="*/ 317441 h 1440000"/>
              <a:gd name="csX5" fmla="*/ 7932141 w 8104564"/>
              <a:gd name="csY5" fmla="*/ 720000 h 1440000"/>
              <a:gd name="csX6" fmla="*/ 8055106 w 8104564"/>
              <a:gd name="csY6" fmla="*/ 1122559 h 1440000"/>
              <a:gd name="csX7" fmla="*/ 8104564 w 8104564"/>
              <a:gd name="csY7" fmla="*/ 1182503 h 1440000"/>
              <a:gd name="csX8" fmla="*/ 8066104 w 8104564"/>
              <a:gd name="csY8" fmla="*/ 1229117 h 1440000"/>
              <a:gd name="csX9" fmla="*/ 7556987 w 8104564"/>
              <a:gd name="csY9" fmla="*/ 1440000 h 1440000"/>
              <a:gd name="csX10" fmla="*/ 0 w 8104564"/>
              <a:gd name="csY10" fmla="*/ 1440000 h 1440000"/>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8104564" h="1440000">
                <a:moveTo>
                  <a:pt x="0" y="0"/>
                </a:moveTo>
                <a:lnTo>
                  <a:pt x="7556987" y="0"/>
                </a:lnTo>
                <a:cubicBezTo>
                  <a:pt x="7755810" y="0"/>
                  <a:pt x="7935810" y="80589"/>
                  <a:pt x="8066104" y="210883"/>
                </a:cubicBezTo>
                <a:lnTo>
                  <a:pt x="8104564" y="257497"/>
                </a:lnTo>
                <a:lnTo>
                  <a:pt x="8055106" y="317441"/>
                </a:lnTo>
                <a:cubicBezTo>
                  <a:pt x="7977472" y="432354"/>
                  <a:pt x="7932141" y="570883"/>
                  <a:pt x="7932141" y="720000"/>
                </a:cubicBezTo>
                <a:cubicBezTo>
                  <a:pt x="7932141" y="869117"/>
                  <a:pt x="7977472" y="1007646"/>
                  <a:pt x="8055106" y="1122559"/>
                </a:cubicBezTo>
                <a:lnTo>
                  <a:pt x="8104564" y="1182503"/>
                </a:lnTo>
                <a:lnTo>
                  <a:pt x="8066104" y="1229117"/>
                </a:lnTo>
                <a:cubicBezTo>
                  <a:pt x="7935810" y="1359411"/>
                  <a:pt x="7755810" y="1440000"/>
                  <a:pt x="7556987" y="1440000"/>
                </a:cubicBezTo>
                <a:lnTo>
                  <a:pt x="0" y="1440000"/>
                </a:lnTo>
                <a:close/>
              </a:path>
            </a:pathLst>
          </a:custGeom>
          <a:solidFill>
            <a:srgbClr val="800000">
              <a:alpha val="30000"/>
            </a:srgbClr>
          </a:solidFill>
          <a:ln w="76200">
            <a:solidFill>
              <a:schemeClr val="bg1"/>
            </a:solidFill>
          </a:ln>
          <a:effectLst/>
          <a:scene3d>
            <a:camera prst="orthographicFront"/>
            <a:lightRig rig="threePt" dir="t"/>
          </a:scene3d>
          <a:sp3d>
            <a:bevelT w="330200" h="196850"/>
          </a:sp3d>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GB"/>
          </a:p>
        </p:txBody>
      </p:sp>
      <p:sp>
        <p:nvSpPr>
          <p:cNvPr id="7" name="Flowchart: Connector 6">
            <a:extLst>
              <a:ext uri="{FF2B5EF4-FFF2-40B4-BE49-F238E27FC236}">
                <a16:creationId xmlns:a16="http://schemas.microsoft.com/office/drawing/2014/main" id="{DEB5A117-1ACA-B656-0F3E-EBA943713F74}"/>
              </a:ext>
            </a:extLst>
          </p:cNvPr>
          <p:cNvSpPr/>
          <p:nvPr/>
        </p:nvSpPr>
        <p:spPr>
          <a:xfrm>
            <a:off x="8104565" y="316378"/>
            <a:ext cx="1368000" cy="1368000"/>
          </a:xfrm>
          <a:prstGeom prst="flowChartConnector">
            <a:avLst/>
          </a:prstGeom>
          <a:solidFill>
            <a:srgbClr val="800000">
              <a:alpha val="30000"/>
            </a:srgbClr>
          </a:solidFill>
          <a:ln w="76200">
            <a:solidFill>
              <a:schemeClr val="bg1"/>
            </a:solidFill>
          </a:ln>
          <a:scene3d>
            <a:camera prst="orthographicFront"/>
            <a:lightRig rig="threePt" dir="t"/>
          </a:scene3d>
          <a:sp3d>
            <a:bevelT w="336550" h="247650"/>
          </a:sp3d>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TextBox 8">
            <a:extLst>
              <a:ext uri="{FF2B5EF4-FFF2-40B4-BE49-F238E27FC236}">
                <a16:creationId xmlns:a16="http://schemas.microsoft.com/office/drawing/2014/main" id="{B9757B76-F5E6-D033-32C2-04335404FDF9}"/>
              </a:ext>
            </a:extLst>
          </p:cNvPr>
          <p:cNvSpPr txBox="1"/>
          <p:nvPr/>
        </p:nvSpPr>
        <p:spPr>
          <a:xfrm>
            <a:off x="345057" y="508958"/>
            <a:ext cx="7297947" cy="646331"/>
          </a:xfrm>
          <a:prstGeom prst="rect">
            <a:avLst/>
          </a:prstGeom>
          <a:noFill/>
        </p:spPr>
        <p:txBody>
          <a:bodyPr wrap="square" rtlCol="0">
            <a:spAutoFit/>
          </a:bodyPr>
          <a:lstStyle/>
          <a:p>
            <a:r>
              <a:rPr lang="en-GB" dirty="0">
                <a:solidFill>
                  <a:schemeClr val="bg1"/>
                </a:solidFill>
              </a:rPr>
              <a:t>6219 -  L1 Ext Certificate Construction Skills/Carpentry &amp; Joinery.</a:t>
            </a:r>
          </a:p>
          <a:p>
            <a:r>
              <a:rPr lang="en-GB" dirty="0">
                <a:solidFill>
                  <a:schemeClr val="bg1"/>
                </a:solidFill>
              </a:rPr>
              <a:t>	Unit 005: Constructing Half Brick Walling.</a:t>
            </a:r>
          </a:p>
        </p:txBody>
      </p:sp>
      <p:pic>
        <p:nvPicPr>
          <p:cNvPr id="11" name="Picture 10">
            <a:extLst>
              <a:ext uri="{FF2B5EF4-FFF2-40B4-BE49-F238E27FC236}">
                <a16:creationId xmlns:a16="http://schemas.microsoft.com/office/drawing/2014/main" id="{8DB0E8C1-4ECB-9F8B-4656-710AC835F3B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77434" y="508958"/>
            <a:ext cx="1007165" cy="1007165"/>
          </a:xfrm>
          <a:prstGeom prst="rect">
            <a:avLst/>
          </a:prstGeom>
        </p:spPr>
      </p:pic>
      <p:pic>
        <p:nvPicPr>
          <p:cNvPr id="13" name="Picture 12">
            <a:extLst>
              <a:ext uri="{FF2B5EF4-FFF2-40B4-BE49-F238E27FC236}">
                <a16:creationId xmlns:a16="http://schemas.microsoft.com/office/drawing/2014/main" id="{42D8C885-DDBC-4DDA-AD39-4FF8CD82A37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1656" y="5829987"/>
            <a:ext cx="836963" cy="836550"/>
          </a:xfrm>
          <a:prstGeom prst="rect">
            <a:avLst/>
          </a:prstGeom>
        </p:spPr>
      </p:pic>
      <p:pic>
        <p:nvPicPr>
          <p:cNvPr id="15" name="Picture 14">
            <a:extLst>
              <a:ext uri="{FF2B5EF4-FFF2-40B4-BE49-F238E27FC236}">
                <a16:creationId xmlns:a16="http://schemas.microsoft.com/office/drawing/2014/main" id="{9DAF4254-8387-7507-5A45-4DB345E7CA2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407614" y="5708262"/>
            <a:ext cx="1080000" cy="1080000"/>
          </a:xfrm>
          <a:prstGeom prst="rect">
            <a:avLst/>
          </a:prstGeom>
        </p:spPr>
      </p:pic>
      <p:sp>
        <p:nvSpPr>
          <p:cNvPr id="17" name="TextBox 16">
            <a:extLst>
              <a:ext uri="{FF2B5EF4-FFF2-40B4-BE49-F238E27FC236}">
                <a16:creationId xmlns:a16="http://schemas.microsoft.com/office/drawing/2014/main" id="{18CCEC15-32EC-179D-16A9-3D47F9554275}"/>
              </a:ext>
            </a:extLst>
          </p:cNvPr>
          <p:cNvSpPr txBox="1"/>
          <p:nvPr/>
        </p:nvSpPr>
        <p:spPr>
          <a:xfrm>
            <a:off x="10072484" y="6392956"/>
            <a:ext cx="2119516" cy="369332"/>
          </a:xfrm>
          <a:prstGeom prst="rect">
            <a:avLst/>
          </a:prstGeom>
          <a:noFill/>
        </p:spPr>
        <p:txBody>
          <a:bodyPr wrap="square" rtlCol="0">
            <a:spAutoFit/>
          </a:bodyPr>
          <a:lstStyle/>
          <a:p>
            <a:r>
              <a:rPr lang="en-GB" dirty="0">
                <a:solidFill>
                  <a:schemeClr val="bg1"/>
                </a:solidFill>
              </a:rPr>
              <a:t>Lecturer: James Rix</a:t>
            </a:r>
          </a:p>
        </p:txBody>
      </p:sp>
      <p:sp>
        <p:nvSpPr>
          <p:cNvPr id="19" name="Rectangle 18">
            <a:extLst>
              <a:ext uri="{FF2B5EF4-FFF2-40B4-BE49-F238E27FC236}">
                <a16:creationId xmlns:a16="http://schemas.microsoft.com/office/drawing/2014/main" id="{DEE40EBA-D4C4-4DAB-47C4-121981C34AC9}"/>
              </a:ext>
            </a:extLst>
          </p:cNvPr>
          <p:cNvSpPr/>
          <p:nvPr/>
        </p:nvSpPr>
        <p:spPr>
          <a:xfrm>
            <a:off x="1162833" y="2924805"/>
            <a:ext cx="8241360" cy="1323439"/>
          </a:xfrm>
          <a:prstGeom prst="rect">
            <a:avLst/>
          </a:prstGeom>
          <a:noFill/>
        </p:spPr>
        <p:txBody>
          <a:bodyPr wrap="none" lIns="91440" tIns="45720" rIns="91440" bIns="45720">
            <a:spAutoFit/>
          </a:bodyPr>
          <a:lstStyle/>
          <a:p>
            <a:pPr algn="ctr"/>
            <a:r>
              <a:rPr lang="en-US" sz="8000" b="0" cap="none" spc="0" dirty="0">
                <a:ln w="0"/>
                <a:solidFill>
                  <a:srgbClr val="F0F8FD"/>
                </a:solidFill>
                <a:effectLst>
                  <a:outerShdw blurRad="38100" dist="19050" dir="2700000" algn="tl" rotWithShape="0">
                    <a:schemeClr val="dk1">
                      <a:alpha val="40000"/>
                    </a:schemeClr>
                  </a:outerShdw>
                </a:effectLst>
              </a:rPr>
              <a:t>Half Brick Walling.</a:t>
            </a:r>
          </a:p>
        </p:txBody>
      </p:sp>
    </p:spTree>
    <p:extLst>
      <p:ext uri="{BB962C8B-B14F-4D97-AF65-F5344CB8AC3E}">
        <p14:creationId xmlns:p14="http://schemas.microsoft.com/office/powerpoint/2010/main" val="22089370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2585323"/>
          </a:xfrm>
          <a:prstGeom prst="rect">
            <a:avLst/>
          </a:prstGeom>
        </p:spPr>
        <p:txBody>
          <a:bodyPr>
            <a:spAutoFit/>
          </a:bodyPr>
          <a:lstStyle/>
          <a:p>
            <a:r>
              <a:rPr lang="en-GB" b="1" dirty="0">
                <a:solidFill>
                  <a:srgbClr val="800000"/>
                </a:solidFill>
              </a:rPr>
              <a:t>Options:</a:t>
            </a:r>
          </a:p>
          <a:p>
            <a:r>
              <a:rPr lang="en-GB" dirty="0">
                <a:solidFill>
                  <a:srgbClr val="800000"/>
                </a:solidFill>
              </a:rPr>
              <a:t>Barrier Cream</a:t>
            </a:r>
          </a:p>
          <a:p>
            <a:endParaRPr lang="en-GB" dirty="0">
              <a:solidFill>
                <a:srgbClr val="800000"/>
              </a:solidFill>
            </a:endParaRPr>
          </a:p>
          <a:p>
            <a:r>
              <a:rPr lang="en-GB" b="1" dirty="0">
                <a:solidFill>
                  <a:srgbClr val="800000"/>
                </a:solidFill>
              </a:rPr>
              <a:t>Hazards:</a:t>
            </a:r>
          </a:p>
          <a:p>
            <a:r>
              <a:rPr lang="en-GB" dirty="0">
                <a:solidFill>
                  <a:srgbClr val="800000"/>
                </a:solidFill>
              </a:rPr>
              <a:t> skin infection, disease or contamination</a:t>
            </a:r>
          </a:p>
          <a:p>
            <a:endParaRPr lang="en-GB" dirty="0">
              <a:solidFill>
                <a:srgbClr val="800000"/>
              </a:solidFill>
            </a:endParaRPr>
          </a:p>
          <a:p>
            <a:r>
              <a:rPr lang="en-GB" b="1" dirty="0">
                <a:solidFill>
                  <a:srgbClr val="800000"/>
                </a:solidFill>
              </a:rPr>
              <a:t>Note:</a:t>
            </a:r>
          </a:p>
          <a:p>
            <a:r>
              <a:rPr lang="en-GB" dirty="0">
                <a:solidFill>
                  <a:srgbClr val="800000"/>
                </a:solidFill>
              </a:rPr>
              <a:t>Barrier creams are unreliable and are no substitute for proper PPE</a:t>
            </a:r>
          </a:p>
        </p:txBody>
      </p:sp>
      <p:sp>
        <p:nvSpPr>
          <p:cNvPr id="9" name="Rectangle 8">
            <a:extLst>
              <a:ext uri="{FF2B5EF4-FFF2-40B4-BE49-F238E27FC236}">
                <a16:creationId xmlns:a16="http://schemas.microsoft.com/office/drawing/2014/main" id="{C7FB9C3A-41F2-4439-B453-4503BE245AAC}"/>
              </a:ext>
            </a:extLst>
          </p:cNvPr>
          <p:cNvSpPr/>
          <p:nvPr/>
        </p:nvSpPr>
        <p:spPr>
          <a:xfrm>
            <a:off x="5368233" y="1385276"/>
            <a:ext cx="4110934"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Barrier Cream</a:t>
            </a:r>
          </a:p>
        </p:txBody>
      </p:sp>
      <p:pic>
        <p:nvPicPr>
          <p:cNvPr id="11" name="Picture 10">
            <a:extLst>
              <a:ext uri="{FF2B5EF4-FFF2-40B4-BE49-F238E27FC236}">
                <a16:creationId xmlns:a16="http://schemas.microsoft.com/office/drawing/2014/main" id="{862F6A01-93A3-4A1B-ABBF-A9A0A57A19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BDD9DBD2-D392-4AA9-9DEF-14AD1FFD93C3}"/>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30535"/>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6342048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2585323"/>
          </a:xfrm>
          <a:prstGeom prst="rect">
            <a:avLst/>
          </a:prstGeom>
        </p:spPr>
        <p:txBody>
          <a:bodyPr>
            <a:spAutoFit/>
          </a:bodyPr>
          <a:lstStyle/>
          <a:p>
            <a:r>
              <a:rPr lang="en-GB" b="1" dirty="0">
                <a:solidFill>
                  <a:srgbClr val="800000"/>
                </a:solidFill>
              </a:rPr>
              <a:t>Options:</a:t>
            </a:r>
          </a:p>
          <a:p>
            <a:r>
              <a:rPr lang="en-GB" dirty="0">
                <a:solidFill>
                  <a:srgbClr val="800000"/>
                </a:solidFill>
              </a:rPr>
              <a:t>  Disposable filtering face-piece or respirator</a:t>
            </a:r>
          </a:p>
          <a:p>
            <a:endParaRPr lang="en-GB" dirty="0">
              <a:solidFill>
                <a:srgbClr val="800000"/>
              </a:solidFill>
            </a:endParaRPr>
          </a:p>
          <a:p>
            <a:r>
              <a:rPr lang="en-GB" b="1" dirty="0">
                <a:solidFill>
                  <a:srgbClr val="800000"/>
                </a:solidFill>
              </a:rPr>
              <a:t>Hazards:</a:t>
            </a:r>
          </a:p>
          <a:p>
            <a:r>
              <a:rPr lang="en-GB" dirty="0">
                <a:solidFill>
                  <a:srgbClr val="800000"/>
                </a:solidFill>
              </a:rPr>
              <a:t>Dust</a:t>
            </a:r>
          </a:p>
          <a:p>
            <a:endParaRPr lang="en-GB" dirty="0">
              <a:solidFill>
                <a:srgbClr val="800000"/>
              </a:solidFill>
            </a:endParaRPr>
          </a:p>
          <a:p>
            <a:r>
              <a:rPr lang="en-GB" b="1" dirty="0">
                <a:solidFill>
                  <a:srgbClr val="800000"/>
                </a:solidFill>
              </a:rPr>
              <a:t>Note:</a:t>
            </a:r>
          </a:p>
          <a:p>
            <a:r>
              <a:rPr lang="en-GB" dirty="0">
                <a:solidFill>
                  <a:srgbClr val="800000"/>
                </a:solidFill>
              </a:rPr>
              <a:t>The right type of respirator filter must be used as each is effective for only a limited range of substances.</a:t>
            </a:r>
          </a:p>
        </p:txBody>
      </p:sp>
      <p:sp>
        <p:nvSpPr>
          <p:cNvPr id="9" name="Rectangle 8">
            <a:extLst>
              <a:ext uri="{FF2B5EF4-FFF2-40B4-BE49-F238E27FC236}">
                <a16:creationId xmlns:a16="http://schemas.microsoft.com/office/drawing/2014/main" id="{C7FB9C3A-41F2-4439-B453-4503BE245AAC}"/>
              </a:ext>
            </a:extLst>
          </p:cNvPr>
          <p:cNvSpPr/>
          <p:nvPr/>
        </p:nvSpPr>
        <p:spPr>
          <a:xfrm>
            <a:off x="5368288" y="1385276"/>
            <a:ext cx="3136051"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Dust Mask</a:t>
            </a:r>
          </a:p>
        </p:txBody>
      </p:sp>
      <p:pic>
        <p:nvPicPr>
          <p:cNvPr id="11" name="Picture 10">
            <a:extLst>
              <a:ext uri="{FF2B5EF4-FFF2-40B4-BE49-F238E27FC236}">
                <a16:creationId xmlns:a16="http://schemas.microsoft.com/office/drawing/2014/main" id="{E5174A3A-C177-47F1-80A8-990F871AED4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B0735C8C-D1DC-47C5-BEF6-AE35028914C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57910"/>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88106260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970318"/>
          </a:xfrm>
          <a:prstGeom prst="rect">
            <a:avLst/>
          </a:prstGeom>
        </p:spPr>
        <p:txBody>
          <a:bodyPr>
            <a:spAutoFit/>
          </a:bodyPr>
          <a:lstStyle/>
          <a:p>
            <a:r>
              <a:rPr lang="en-GB" b="1" dirty="0">
                <a:solidFill>
                  <a:srgbClr val="800000"/>
                </a:solidFill>
              </a:rPr>
              <a:t>Options:</a:t>
            </a:r>
          </a:p>
          <a:p>
            <a:r>
              <a:rPr lang="en-GB" dirty="0">
                <a:solidFill>
                  <a:srgbClr val="800000"/>
                </a:solidFill>
              </a:rPr>
              <a:t>half- or full-face respirators, </a:t>
            </a:r>
            <a:r>
              <a:rPr lang="en-GB" dirty="0" err="1">
                <a:solidFill>
                  <a:srgbClr val="800000"/>
                </a:solidFill>
              </a:rPr>
              <a:t>airfed</a:t>
            </a:r>
            <a:r>
              <a:rPr lang="en-GB" dirty="0">
                <a:solidFill>
                  <a:srgbClr val="800000"/>
                </a:solidFill>
              </a:rPr>
              <a:t> helmets, breathing apparatus. </a:t>
            </a:r>
          </a:p>
          <a:p>
            <a:r>
              <a:rPr lang="en-GB" b="1" dirty="0">
                <a:solidFill>
                  <a:srgbClr val="800000"/>
                </a:solidFill>
              </a:rPr>
              <a:t>Hazards:</a:t>
            </a:r>
          </a:p>
          <a:p>
            <a:r>
              <a:rPr lang="en-GB" dirty="0">
                <a:solidFill>
                  <a:srgbClr val="800000"/>
                </a:solidFill>
              </a:rPr>
              <a:t> Dust, vapour, gas, oxygen-deficient atmospheres</a:t>
            </a:r>
          </a:p>
          <a:p>
            <a:r>
              <a:rPr lang="en-GB" b="1" dirty="0">
                <a:solidFill>
                  <a:srgbClr val="800000"/>
                </a:solidFill>
              </a:rPr>
              <a:t>Note:</a:t>
            </a:r>
          </a:p>
          <a:p>
            <a:r>
              <a:rPr lang="en-GB" dirty="0">
                <a:solidFill>
                  <a:srgbClr val="800000"/>
                </a:solidFill>
              </a:rPr>
              <a:t>The right type of respirator filter must be used as each is effective for only a limited range of substances. Where there is a shortage of oxygen or any danger of losing consciousness due to exposure to high levels of harmful fumes, only use breathing apparatus – never use a filtering cartridge. Filters only have a limited life; when replacing them or any other part, check with the manufacturer’s guidance and ensure the correct replacement part is used</a:t>
            </a:r>
          </a:p>
        </p:txBody>
      </p:sp>
      <p:sp>
        <p:nvSpPr>
          <p:cNvPr id="9" name="Rectangle 8">
            <a:extLst>
              <a:ext uri="{FF2B5EF4-FFF2-40B4-BE49-F238E27FC236}">
                <a16:creationId xmlns:a16="http://schemas.microsoft.com/office/drawing/2014/main" id="{C7FB9C3A-41F2-4439-B453-4503BE245AAC}"/>
              </a:ext>
            </a:extLst>
          </p:cNvPr>
          <p:cNvSpPr/>
          <p:nvPr/>
        </p:nvSpPr>
        <p:spPr>
          <a:xfrm>
            <a:off x="5591168" y="1385276"/>
            <a:ext cx="3073855" cy="923330"/>
          </a:xfrm>
          <a:prstGeom prst="rect">
            <a:avLst/>
          </a:prstGeom>
          <a:noFill/>
        </p:spPr>
        <p:txBody>
          <a:bodyPr wrap="none" lIns="91440" tIns="45720" rIns="91440" bIns="45720">
            <a:spAutoFit/>
          </a:bodyPr>
          <a:lstStyle/>
          <a:p>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Respirator</a:t>
            </a:r>
          </a:p>
        </p:txBody>
      </p:sp>
      <p:pic>
        <p:nvPicPr>
          <p:cNvPr id="11" name="Picture 10">
            <a:extLst>
              <a:ext uri="{FF2B5EF4-FFF2-40B4-BE49-F238E27FC236}">
                <a16:creationId xmlns:a16="http://schemas.microsoft.com/office/drawing/2014/main" id="{CE41BDFA-29FF-4932-B0E3-6BF082B6BFB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C7362DA9-22A5-485F-ADA4-897406B24EF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48799"/>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77207350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970318"/>
          </a:xfrm>
          <a:prstGeom prst="rect">
            <a:avLst/>
          </a:prstGeom>
        </p:spPr>
        <p:txBody>
          <a:bodyPr>
            <a:spAutoFit/>
          </a:bodyPr>
          <a:lstStyle/>
          <a:p>
            <a:r>
              <a:rPr lang="en-GB" b="1" dirty="0">
                <a:solidFill>
                  <a:srgbClr val="800000"/>
                </a:solidFill>
              </a:rPr>
              <a:t>Options:</a:t>
            </a:r>
          </a:p>
          <a:p>
            <a:r>
              <a:rPr lang="en-GB" dirty="0">
                <a:solidFill>
                  <a:srgbClr val="800000"/>
                </a:solidFill>
              </a:rPr>
              <a:t>Foam earplugs, wax balls, ear defenders, Silicon Plugs, Universal Earplugs, otoplasties</a:t>
            </a:r>
          </a:p>
          <a:p>
            <a:endParaRPr lang="en-GB" dirty="0">
              <a:solidFill>
                <a:srgbClr val="800000"/>
              </a:solidFill>
            </a:endParaRPr>
          </a:p>
          <a:p>
            <a:r>
              <a:rPr lang="en-GB" b="1" dirty="0">
                <a:solidFill>
                  <a:srgbClr val="800000"/>
                </a:solidFill>
              </a:rPr>
              <a:t>Hazards:</a:t>
            </a:r>
          </a:p>
          <a:p>
            <a:r>
              <a:rPr lang="en-GB" dirty="0">
                <a:solidFill>
                  <a:srgbClr val="800000"/>
                </a:solidFill>
              </a:rPr>
              <a:t>Damage to hearing, hearing loss, deafness</a:t>
            </a:r>
          </a:p>
          <a:p>
            <a:endParaRPr lang="en-GB" dirty="0">
              <a:solidFill>
                <a:srgbClr val="800000"/>
              </a:solidFill>
            </a:endParaRPr>
          </a:p>
          <a:p>
            <a:r>
              <a:rPr lang="en-GB" b="1" dirty="0">
                <a:solidFill>
                  <a:srgbClr val="800000"/>
                </a:solidFill>
              </a:rPr>
              <a:t>Note:</a:t>
            </a:r>
          </a:p>
          <a:p>
            <a:r>
              <a:rPr lang="en-GB" dirty="0">
                <a:solidFill>
                  <a:srgbClr val="800000"/>
                </a:solidFill>
              </a:rPr>
              <a:t>Should be used when noise level is 80 </a:t>
            </a:r>
            <a:r>
              <a:rPr lang="en-GB" dirty="0" err="1">
                <a:solidFill>
                  <a:srgbClr val="800000"/>
                </a:solidFill>
              </a:rPr>
              <a:t>db</a:t>
            </a:r>
            <a:r>
              <a:rPr lang="en-GB" dirty="0">
                <a:solidFill>
                  <a:srgbClr val="800000"/>
                </a:solidFill>
              </a:rPr>
              <a:t> or more. It is important that the correct type of ear protection is used for the noise level you are working in. This type of PPE is not covered under Personal Protective Equipment At Work Regulations 1992/2002 as it has its own regulation. The Control of Noise at Work Regulations 2005</a:t>
            </a:r>
          </a:p>
        </p:txBody>
      </p:sp>
      <p:sp>
        <p:nvSpPr>
          <p:cNvPr id="9" name="Rectangle 8">
            <a:extLst>
              <a:ext uri="{FF2B5EF4-FFF2-40B4-BE49-F238E27FC236}">
                <a16:creationId xmlns:a16="http://schemas.microsoft.com/office/drawing/2014/main" id="{C7FB9C3A-41F2-4439-B453-4503BE245AAC}"/>
              </a:ext>
            </a:extLst>
          </p:cNvPr>
          <p:cNvSpPr/>
          <p:nvPr/>
        </p:nvSpPr>
        <p:spPr>
          <a:xfrm>
            <a:off x="5384798" y="1385276"/>
            <a:ext cx="4119846" cy="923330"/>
          </a:xfrm>
          <a:prstGeom prst="rect">
            <a:avLst/>
          </a:prstGeom>
          <a:noFill/>
        </p:spPr>
        <p:txBody>
          <a:bodyPr wrap="none" lIns="91440" tIns="45720" rIns="91440" bIns="45720">
            <a:spAutoFit/>
          </a:bodyPr>
          <a:lstStyle/>
          <a:p>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Ear Defenders</a:t>
            </a:r>
          </a:p>
        </p:txBody>
      </p:sp>
      <p:pic>
        <p:nvPicPr>
          <p:cNvPr id="11" name="Picture 10">
            <a:extLst>
              <a:ext uri="{FF2B5EF4-FFF2-40B4-BE49-F238E27FC236}">
                <a16:creationId xmlns:a16="http://schemas.microsoft.com/office/drawing/2014/main" id="{43C5D8B6-23E6-411A-8B2C-F055EDEAD1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601" y="212272"/>
            <a:ext cx="2088000" cy="2088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91DC5150-EE36-4BEC-A055-AC06B2D2753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40186998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970318"/>
          </a:xfrm>
          <a:prstGeom prst="rect">
            <a:avLst/>
          </a:prstGeom>
        </p:spPr>
        <p:txBody>
          <a:bodyPr>
            <a:spAutoFit/>
          </a:bodyPr>
          <a:lstStyle/>
          <a:p>
            <a:r>
              <a:rPr lang="en-GB" b="1" dirty="0">
                <a:solidFill>
                  <a:srgbClr val="800000"/>
                </a:solidFill>
              </a:rPr>
              <a:t>Options:</a:t>
            </a:r>
          </a:p>
          <a:p>
            <a:r>
              <a:rPr lang="en-GB" dirty="0">
                <a:solidFill>
                  <a:srgbClr val="800000"/>
                </a:solidFill>
              </a:rPr>
              <a:t> Conventional or disposable overalls, boiler suits, specialist protective clothing, </a:t>
            </a:r>
            <a:r>
              <a:rPr lang="en-GB" dirty="0" err="1">
                <a:solidFill>
                  <a:srgbClr val="800000"/>
                </a:solidFill>
              </a:rPr>
              <a:t>eg</a:t>
            </a:r>
            <a:r>
              <a:rPr lang="en-GB" dirty="0">
                <a:solidFill>
                  <a:srgbClr val="800000"/>
                </a:solidFill>
              </a:rPr>
              <a:t> chain-mail aprons</a:t>
            </a:r>
          </a:p>
          <a:p>
            <a:endParaRPr lang="en-GB" dirty="0">
              <a:solidFill>
                <a:srgbClr val="800000"/>
              </a:solidFill>
            </a:endParaRPr>
          </a:p>
          <a:p>
            <a:r>
              <a:rPr lang="en-GB" b="1" dirty="0">
                <a:solidFill>
                  <a:srgbClr val="800000"/>
                </a:solidFill>
              </a:rPr>
              <a:t>Hazards:</a:t>
            </a:r>
          </a:p>
          <a:p>
            <a:r>
              <a:rPr lang="en-GB" dirty="0">
                <a:solidFill>
                  <a:srgbClr val="800000"/>
                </a:solidFill>
              </a:rPr>
              <a:t>Temperature extremes, adverse weather, chemical or metal splash, spray from pressure leaks or spray guns, impact or penetration, contaminated dust, excessive wear or entanglement of own clothing. </a:t>
            </a:r>
          </a:p>
          <a:p>
            <a:endParaRPr lang="en-GB" dirty="0">
              <a:solidFill>
                <a:srgbClr val="800000"/>
              </a:solidFill>
            </a:endParaRPr>
          </a:p>
          <a:p>
            <a:r>
              <a:rPr lang="en-GB" b="1" dirty="0">
                <a:solidFill>
                  <a:srgbClr val="800000"/>
                </a:solidFill>
              </a:rPr>
              <a:t>Note:</a:t>
            </a:r>
          </a:p>
          <a:p>
            <a:r>
              <a:rPr lang="en-GB" dirty="0">
                <a:solidFill>
                  <a:srgbClr val="800000"/>
                </a:solidFill>
              </a:rPr>
              <a:t> The choice of materials includes flame-retardant, anti-static, chain mail, chemically impermeable, and high-visibility. Don’t forget other protection, like safety harnesses or life jackets</a:t>
            </a:r>
          </a:p>
        </p:txBody>
      </p:sp>
      <p:sp>
        <p:nvSpPr>
          <p:cNvPr id="9" name="Rectangle 8">
            <a:extLst>
              <a:ext uri="{FF2B5EF4-FFF2-40B4-BE49-F238E27FC236}">
                <a16:creationId xmlns:a16="http://schemas.microsoft.com/office/drawing/2014/main" id="{C7FB9C3A-41F2-4439-B453-4503BE245AAC}"/>
              </a:ext>
            </a:extLst>
          </p:cNvPr>
          <p:cNvSpPr/>
          <p:nvPr/>
        </p:nvSpPr>
        <p:spPr>
          <a:xfrm>
            <a:off x="5493301" y="1385276"/>
            <a:ext cx="2441630"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Overalls</a:t>
            </a:r>
          </a:p>
        </p:txBody>
      </p:sp>
      <p:pic>
        <p:nvPicPr>
          <p:cNvPr id="11" name="Picture 10">
            <a:extLst>
              <a:ext uri="{FF2B5EF4-FFF2-40B4-BE49-F238E27FC236}">
                <a16:creationId xmlns:a16="http://schemas.microsoft.com/office/drawing/2014/main" id="{900EAABB-C663-4149-A707-99C4B369E5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A4B7A3DC-F829-44D8-81B5-02B0FEA5A5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45490"/>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9707068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2862322"/>
          </a:xfrm>
          <a:prstGeom prst="rect">
            <a:avLst/>
          </a:prstGeom>
        </p:spPr>
        <p:txBody>
          <a:bodyPr>
            <a:spAutoFit/>
          </a:bodyPr>
          <a:lstStyle/>
          <a:p>
            <a:r>
              <a:rPr lang="en-GB" b="1" dirty="0">
                <a:solidFill>
                  <a:srgbClr val="800000"/>
                </a:solidFill>
              </a:rPr>
              <a:t>Options:</a:t>
            </a:r>
          </a:p>
          <a:p>
            <a:r>
              <a:rPr lang="en-GB" dirty="0">
                <a:solidFill>
                  <a:srgbClr val="800000"/>
                </a:solidFill>
              </a:rPr>
              <a:t>Harness</a:t>
            </a:r>
          </a:p>
          <a:p>
            <a:endParaRPr lang="en-GB" dirty="0">
              <a:solidFill>
                <a:srgbClr val="800000"/>
              </a:solidFill>
            </a:endParaRPr>
          </a:p>
          <a:p>
            <a:r>
              <a:rPr lang="en-GB" b="1" dirty="0">
                <a:solidFill>
                  <a:srgbClr val="800000"/>
                </a:solidFill>
              </a:rPr>
              <a:t>Hazards:</a:t>
            </a:r>
          </a:p>
          <a:p>
            <a:r>
              <a:rPr lang="en-GB" dirty="0">
                <a:solidFill>
                  <a:srgbClr val="800000"/>
                </a:solidFill>
              </a:rPr>
              <a:t>Falling from height</a:t>
            </a:r>
          </a:p>
          <a:p>
            <a:endParaRPr lang="en-GB" dirty="0">
              <a:solidFill>
                <a:srgbClr val="800000"/>
              </a:solidFill>
            </a:endParaRPr>
          </a:p>
          <a:p>
            <a:r>
              <a:rPr lang="en-GB" b="1" dirty="0">
                <a:solidFill>
                  <a:srgbClr val="800000"/>
                </a:solidFill>
              </a:rPr>
              <a:t>Note:</a:t>
            </a:r>
          </a:p>
          <a:p>
            <a:r>
              <a:rPr lang="en-GB" dirty="0">
                <a:solidFill>
                  <a:srgbClr val="800000"/>
                </a:solidFill>
              </a:rPr>
              <a:t>This is not covered under the Personal protection Equipment At Work 1992/2002, it has its own regulation. Working at Height regulations 2005</a:t>
            </a:r>
          </a:p>
        </p:txBody>
      </p:sp>
      <p:sp>
        <p:nvSpPr>
          <p:cNvPr id="9" name="Rectangle 8">
            <a:extLst>
              <a:ext uri="{FF2B5EF4-FFF2-40B4-BE49-F238E27FC236}">
                <a16:creationId xmlns:a16="http://schemas.microsoft.com/office/drawing/2014/main" id="{C7FB9C3A-41F2-4439-B453-4503BE245AAC}"/>
              </a:ext>
            </a:extLst>
          </p:cNvPr>
          <p:cNvSpPr/>
          <p:nvPr/>
        </p:nvSpPr>
        <p:spPr>
          <a:xfrm>
            <a:off x="5422120" y="1376941"/>
            <a:ext cx="2440092"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Harness</a:t>
            </a:r>
          </a:p>
        </p:txBody>
      </p:sp>
      <p:pic>
        <p:nvPicPr>
          <p:cNvPr id="11" name="Picture 10">
            <a:extLst>
              <a:ext uri="{FF2B5EF4-FFF2-40B4-BE49-F238E27FC236}">
                <a16:creationId xmlns:a16="http://schemas.microsoft.com/office/drawing/2014/main" id="{93F4FB83-5072-4964-A5AC-010FAA92C85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43601" y="212272"/>
            <a:ext cx="2088000" cy="2088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556E950F-02C6-424E-91B5-925C1E198D6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46991245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b="1" dirty="0"/>
          </a:p>
        </p:txBody>
      </p:sp>
      <p:sp>
        <p:nvSpPr>
          <p:cNvPr id="4" name="Rectangle 3">
            <a:extLst>
              <a:ext uri="{FF2B5EF4-FFF2-40B4-BE49-F238E27FC236}">
                <a16:creationId xmlns:a16="http://schemas.microsoft.com/office/drawing/2014/main" id="{2E8922C6-9F9D-44BC-B083-B31729A7EDC2}"/>
              </a:ext>
            </a:extLst>
          </p:cNvPr>
          <p:cNvSpPr/>
          <p:nvPr/>
        </p:nvSpPr>
        <p:spPr>
          <a:xfrm>
            <a:off x="88996" y="279742"/>
            <a:ext cx="6680201" cy="830997"/>
          </a:xfrm>
          <a:prstGeom prst="rect">
            <a:avLst/>
          </a:prstGeom>
          <a:noFill/>
        </p:spPr>
        <p:txBody>
          <a:bodyPr wrap="square" lIns="91440" tIns="45720" rIns="91440" bIns="45720">
            <a:spAutoFit/>
          </a:bodyPr>
          <a:lstStyle/>
          <a:p>
            <a:r>
              <a:rPr lang="en-US" sz="4800" b="0" cap="none" spc="0" dirty="0">
                <a:ln w="0"/>
                <a:solidFill>
                  <a:schemeClr val="bg1"/>
                </a:solidFill>
                <a:effectLst>
                  <a:outerShdw blurRad="38100" dist="19050" dir="2700000" algn="tl" rotWithShape="0">
                    <a:schemeClr val="dk1">
                      <a:alpha val="40000"/>
                    </a:schemeClr>
                  </a:outerShdw>
                </a:effectLst>
              </a:rPr>
              <a:t>Conformite Europeenne.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A32C4356-E9F5-45A0-9473-B1AB7D1BEC3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80201" y="1087003"/>
            <a:ext cx="4905242" cy="4905242"/>
          </a:xfrm>
          <a:prstGeom prst="rect">
            <a:avLst/>
          </a:prstGeom>
          <a:ln>
            <a:noFill/>
          </a:ln>
          <a:effectLst>
            <a:outerShdw blurRad="292100" dist="139700" dir="2700000" algn="tl" rotWithShape="0">
              <a:srgbClr val="333333">
                <a:alpha val="65000"/>
              </a:srgbClr>
            </a:outerShdw>
          </a:effectLst>
        </p:spPr>
      </p:pic>
      <p:sp>
        <p:nvSpPr>
          <p:cNvPr id="14" name="TextBox 13">
            <a:extLst>
              <a:ext uri="{FF2B5EF4-FFF2-40B4-BE49-F238E27FC236}">
                <a16:creationId xmlns:a16="http://schemas.microsoft.com/office/drawing/2014/main" id="{D0E09598-6003-4C65-8D37-7C5930A6C92D}"/>
              </a:ext>
            </a:extLst>
          </p:cNvPr>
          <p:cNvSpPr txBox="1"/>
          <p:nvPr/>
        </p:nvSpPr>
        <p:spPr>
          <a:xfrm>
            <a:off x="187459" y="1330813"/>
            <a:ext cx="6861042" cy="2308324"/>
          </a:xfrm>
          <a:prstGeom prst="rect">
            <a:avLst/>
          </a:prstGeom>
          <a:noFill/>
        </p:spPr>
        <p:txBody>
          <a:bodyPr wrap="square" rtlCol="0">
            <a:spAutoFit/>
          </a:bodyPr>
          <a:lstStyle/>
          <a:p>
            <a:r>
              <a:rPr lang="en-GB" sz="3600" b="1" dirty="0">
                <a:solidFill>
                  <a:srgbClr val="800000"/>
                </a:solidFill>
              </a:rPr>
              <a:t>CE Marking.</a:t>
            </a:r>
          </a:p>
          <a:p>
            <a:endParaRPr lang="en-GB" dirty="0">
              <a:solidFill>
                <a:srgbClr val="800000"/>
              </a:solidFill>
            </a:endParaRPr>
          </a:p>
          <a:p>
            <a:r>
              <a:rPr lang="en-GB" dirty="0">
                <a:solidFill>
                  <a:srgbClr val="800000"/>
                </a:solidFill>
              </a:rPr>
              <a:t>It is extremely important when buying PPE that you make sure</a:t>
            </a:r>
          </a:p>
          <a:p>
            <a:r>
              <a:rPr lang="en-GB" dirty="0">
                <a:solidFill>
                  <a:srgbClr val="800000"/>
                </a:solidFill>
              </a:rPr>
              <a:t> that this symbol is displayed on the item being bought. This marking</a:t>
            </a:r>
          </a:p>
          <a:p>
            <a:r>
              <a:rPr lang="en-GB" dirty="0">
                <a:solidFill>
                  <a:srgbClr val="800000"/>
                </a:solidFill>
              </a:rPr>
              <a:t> is covered under the European Directive 89/686/EEC and ensures that the quality of the PPE is of acceptable standards. Always buy CE marked PPE.</a:t>
            </a:r>
          </a:p>
        </p:txBody>
      </p:sp>
      <p:pic>
        <p:nvPicPr>
          <p:cNvPr id="15" name="Picture 14">
            <a:extLst>
              <a:ext uri="{FF2B5EF4-FFF2-40B4-BE49-F238E27FC236}">
                <a16:creationId xmlns:a16="http://schemas.microsoft.com/office/drawing/2014/main" id="{56476715-F5EF-40AC-BC7F-E9E08A88753E}"/>
              </a:ext>
            </a:extLst>
          </p:cNvPr>
          <p:cNvPicPr>
            <a:picLocks noChangeAspect="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a:fillRect/>
          </a:stretch>
        </p:blipFill>
        <p:spPr>
          <a:xfrm>
            <a:off x="3617980" y="3785073"/>
            <a:ext cx="2800156" cy="2800156"/>
          </a:xfrm>
          <a:prstGeom prst="rect">
            <a:avLst/>
          </a:prstGeom>
        </p:spPr>
      </p:pic>
      <p:sp>
        <p:nvSpPr>
          <p:cNvPr id="16" name="TextBox 15">
            <a:extLst>
              <a:ext uri="{FF2B5EF4-FFF2-40B4-BE49-F238E27FC236}">
                <a16:creationId xmlns:a16="http://schemas.microsoft.com/office/drawing/2014/main" id="{8C8C401F-16E1-4AB7-8F0D-E93D1895FF55}"/>
              </a:ext>
            </a:extLst>
          </p:cNvPr>
          <p:cNvSpPr txBox="1"/>
          <p:nvPr/>
        </p:nvSpPr>
        <p:spPr>
          <a:xfrm>
            <a:off x="1600200" y="4350436"/>
            <a:ext cx="2771715" cy="369332"/>
          </a:xfrm>
          <a:prstGeom prst="rect">
            <a:avLst/>
          </a:prstGeom>
          <a:noFill/>
        </p:spPr>
        <p:txBody>
          <a:bodyPr wrap="square" rtlCol="0">
            <a:spAutoFit/>
          </a:bodyPr>
          <a:lstStyle/>
          <a:p>
            <a:r>
              <a:rPr lang="en-US" b="1" dirty="0">
                <a:solidFill>
                  <a:srgbClr val="800000"/>
                </a:solidFill>
              </a:rPr>
              <a:t>European Economic Area</a:t>
            </a:r>
            <a:endParaRPr lang="en-GB" b="1" dirty="0">
              <a:solidFill>
                <a:srgbClr val="800000"/>
              </a:solidFill>
            </a:endParaRPr>
          </a:p>
        </p:txBody>
      </p:sp>
    </p:spTree>
    <p:extLst>
      <p:ext uri="{BB962C8B-B14F-4D97-AF65-F5344CB8AC3E}">
        <p14:creationId xmlns:p14="http://schemas.microsoft.com/office/powerpoint/2010/main" val="30387866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5BBA8E-6EF0-D8ED-7AEC-D8BC63412D9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7849DBE-64A0-EBAD-11AB-B1E7850F1102}"/>
              </a:ext>
            </a:extLst>
          </p:cNvPr>
          <p:cNvSpPr/>
          <p:nvPr/>
        </p:nvSpPr>
        <p:spPr>
          <a:xfrm>
            <a:off x="3284000" y="408400"/>
            <a:ext cx="5624000" cy="1323439"/>
          </a:xfrm>
          <a:prstGeom prst="rect">
            <a:avLst/>
          </a:prstGeom>
          <a:noFill/>
          <a:effectLst>
            <a:reflection blurRad="6350" stA="50000" endA="300" endPos="55000" dir="5400000" sy="-100000" algn="bl" rotWithShape="0"/>
          </a:effectLst>
        </p:spPr>
        <p:txBody>
          <a:bodyPr wrap="square" lIns="91440" tIns="45720" rIns="91440" bIns="45720">
            <a:spAutoFit/>
          </a:bodyPr>
          <a:lstStyle/>
          <a:p>
            <a:pPr algn="ctr"/>
            <a:r>
              <a:rPr lang="en-US" sz="8000" b="0" cap="none" spc="0" dirty="0">
                <a:ln w="0"/>
                <a:solidFill>
                  <a:srgbClr val="F0F8FD"/>
                </a:solidFill>
                <a:effectLst>
                  <a:outerShdw blurRad="38100" dist="19050" dir="2700000" algn="tl" rotWithShape="0">
                    <a:schemeClr val="dk1">
                      <a:alpha val="40000"/>
                    </a:schemeClr>
                  </a:outerShdw>
                </a:effectLst>
              </a:rPr>
              <a:t>Materials</a:t>
            </a:r>
          </a:p>
        </p:txBody>
      </p:sp>
      <p:pic>
        <p:nvPicPr>
          <p:cNvPr id="6" name="Picture 5">
            <a:extLst>
              <a:ext uri="{FF2B5EF4-FFF2-40B4-BE49-F238E27FC236}">
                <a16:creationId xmlns:a16="http://schemas.microsoft.com/office/drawing/2014/main" id="{3FE7C6A4-EE5E-7173-8F30-A174618A893C}"/>
              </a:ext>
            </a:extLst>
          </p:cNvPr>
          <p:cNvPicPr>
            <a:picLocks noChangeAspect="1"/>
          </p:cNvPicPr>
          <p:nvPr/>
        </p:nvPicPr>
        <p:blipFill>
          <a:blip r:embed="rId3">
            <a:extLst>
              <a:ext uri="{28A0092B-C50C-407E-A947-70E740481C1C}">
                <a14:useLocalDpi xmlns:a14="http://schemas.microsoft.com/office/drawing/2010/main" val="0"/>
              </a:ext>
            </a:extLst>
          </a:blip>
          <a:srcRect l="16300" t="10203" r="16802" b="19884"/>
          <a:stretch>
            <a:fillRect/>
          </a:stretch>
        </p:blipFill>
        <p:spPr>
          <a:xfrm>
            <a:off x="4263224" y="1973729"/>
            <a:ext cx="3665551" cy="3830723"/>
          </a:xfrm>
          <a:prstGeom prst="rect">
            <a:avLst/>
          </a:prstGeom>
        </p:spPr>
      </p:pic>
    </p:spTree>
    <p:extLst>
      <p:ext uri="{BB962C8B-B14F-4D97-AF65-F5344CB8AC3E}">
        <p14:creationId xmlns:p14="http://schemas.microsoft.com/office/powerpoint/2010/main" val="119789968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BD03D-DE0F-7E7B-BBB5-3919D7BF4FA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4ABB11B-FFB0-163F-2F40-7F62B30C4C07}"/>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367F235A-656C-1449-FD3C-3745BF253691}"/>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6C634F21-DF2E-54C0-86F1-B8D01B6CFC40}"/>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10C3A70A-68FF-7A71-EF75-87ECA8D8CB9B}"/>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30295441-1AC5-20D1-CBE3-5C6CE97E0423}"/>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8D5F275-BCB2-7E4C-0A44-C30627A2BE23}"/>
                </a:ext>
              </a:extLst>
            </p:cNvPr>
            <p:cNvSpPr/>
            <p:nvPr/>
          </p:nvSpPr>
          <p:spPr>
            <a:xfrm rot="21009592">
              <a:off x="1057800" y="364484"/>
              <a:ext cx="268535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Activities.</a:t>
              </a:r>
            </a:p>
          </p:txBody>
        </p:sp>
      </p:grpSp>
      <p:sp>
        <p:nvSpPr>
          <p:cNvPr id="9" name="Rectangle 8">
            <a:extLst>
              <a:ext uri="{FF2B5EF4-FFF2-40B4-BE49-F238E27FC236}">
                <a16:creationId xmlns:a16="http://schemas.microsoft.com/office/drawing/2014/main" id="{C4B312C1-F176-C82A-440E-68FBB77BC90F}"/>
              </a:ext>
            </a:extLst>
          </p:cNvPr>
          <p:cNvSpPr/>
          <p:nvPr/>
        </p:nvSpPr>
        <p:spPr>
          <a:xfrm>
            <a:off x="340889" y="2488769"/>
            <a:ext cx="1786066"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Activity:</a:t>
            </a:r>
          </a:p>
        </p:txBody>
      </p:sp>
      <p:sp>
        <p:nvSpPr>
          <p:cNvPr id="11" name="Rectangle 10">
            <a:extLst>
              <a:ext uri="{FF2B5EF4-FFF2-40B4-BE49-F238E27FC236}">
                <a16:creationId xmlns:a16="http://schemas.microsoft.com/office/drawing/2014/main" id="{1976379F-CE1F-1FF8-8333-8B4B2669A9EB}"/>
              </a:ext>
            </a:extLst>
          </p:cNvPr>
          <p:cNvSpPr/>
          <p:nvPr/>
        </p:nvSpPr>
        <p:spPr>
          <a:xfrm>
            <a:off x="410710" y="3633207"/>
            <a:ext cx="1300357"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Brief:</a:t>
            </a:r>
          </a:p>
        </p:txBody>
      </p:sp>
      <p:sp>
        <p:nvSpPr>
          <p:cNvPr id="13" name="TextBox 12">
            <a:extLst>
              <a:ext uri="{FF2B5EF4-FFF2-40B4-BE49-F238E27FC236}">
                <a16:creationId xmlns:a16="http://schemas.microsoft.com/office/drawing/2014/main" id="{791F197A-2C7D-0F73-466C-6FCF9A800538}"/>
              </a:ext>
            </a:extLst>
          </p:cNvPr>
          <p:cNvSpPr txBox="1"/>
          <p:nvPr/>
        </p:nvSpPr>
        <p:spPr>
          <a:xfrm>
            <a:off x="2210694" y="2614431"/>
            <a:ext cx="4069336" cy="400110"/>
          </a:xfrm>
          <a:prstGeom prst="rect">
            <a:avLst/>
          </a:prstGeom>
          <a:noFill/>
        </p:spPr>
        <p:txBody>
          <a:bodyPr wrap="square" rtlCol="0">
            <a:spAutoFit/>
          </a:bodyPr>
          <a:lstStyle/>
          <a:p>
            <a:r>
              <a:rPr lang="en-GB" sz="2000" dirty="0">
                <a:solidFill>
                  <a:srgbClr val="800000"/>
                </a:solidFill>
                <a:latin typeface="Courier New" panose="02070309020205020404" pitchFamily="49" charset="0"/>
                <a:cs typeface="Courier New" panose="02070309020205020404" pitchFamily="49" charset="0"/>
              </a:rPr>
              <a:t>005.1.2: Build It Right.</a:t>
            </a:r>
          </a:p>
        </p:txBody>
      </p:sp>
      <p:sp>
        <p:nvSpPr>
          <p:cNvPr id="15" name="TextBox 14">
            <a:extLst>
              <a:ext uri="{FF2B5EF4-FFF2-40B4-BE49-F238E27FC236}">
                <a16:creationId xmlns:a16="http://schemas.microsoft.com/office/drawing/2014/main" id="{C307D54F-385C-1556-4CD4-E7B3EAE7A0F4}"/>
              </a:ext>
            </a:extLst>
          </p:cNvPr>
          <p:cNvSpPr txBox="1"/>
          <p:nvPr/>
        </p:nvSpPr>
        <p:spPr>
          <a:xfrm>
            <a:off x="1711067" y="3889626"/>
            <a:ext cx="4681230" cy="2862322"/>
          </a:xfrm>
          <a:prstGeom prst="rect">
            <a:avLst/>
          </a:prstGeom>
          <a:noFill/>
        </p:spPr>
        <p:txBody>
          <a:bodyPr wrap="square" rtlCol="0">
            <a:spAutoFit/>
          </a:bodyPr>
          <a:lstStyle/>
          <a:p>
            <a:r>
              <a:rPr lang="en-GB" dirty="0">
                <a:solidFill>
                  <a:srgbClr val="800000"/>
                </a:solidFill>
                <a:latin typeface="Courier New" panose="02070309020205020404" pitchFamily="49" charset="0"/>
                <a:cs typeface="Courier New" panose="02070309020205020404" pitchFamily="49" charset="0"/>
              </a:rPr>
              <a:t>This activity introduces learners to the core materials used when constructing half‑brick thick walls. Learners will explore the differences between common bricks, facing bricks, and mortar, and understand how each contributes to the structure, strength, and appearance of brickwork.</a:t>
            </a:r>
          </a:p>
        </p:txBody>
      </p:sp>
      <p:pic>
        <p:nvPicPr>
          <p:cNvPr id="10" name="Picture 9">
            <a:extLst>
              <a:ext uri="{FF2B5EF4-FFF2-40B4-BE49-F238E27FC236}">
                <a16:creationId xmlns:a16="http://schemas.microsoft.com/office/drawing/2014/main" id="{8F350223-CD31-0E8E-0710-11ECAC440F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888037" y="1378634"/>
            <a:ext cx="3139747" cy="468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45624273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A16435-330B-2090-9FB6-A4231BC95D4C}"/>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24A5925-B495-0DF4-2EBD-2F1D5849BDFD}"/>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06DCAA1E-0A80-0E55-EBB1-97CBE8A61972}"/>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CCC6D0EA-EA3D-0515-6229-DFD24B10E38A}"/>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FC4B49B9-D734-E34E-0971-6E2335023145}"/>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E5B6583C-B451-5E61-05EA-1A61DD7B3217}"/>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3096C0B-5CD9-09B3-864C-9B50F1388B8E}"/>
                </a:ext>
              </a:extLst>
            </p:cNvPr>
            <p:cNvSpPr/>
            <p:nvPr/>
          </p:nvSpPr>
          <p:spPr>
            <a:xfrm rot="21009592">
              <a:off x="1861374" y="697006"/>
              <a:ext cx="1915910"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Bricks.</a:t>
              </a:r>
            </a:p>
          </p:txBody>
        </p:sp>
      </p:grpSp>
      <p:sp>
        <p:nvSpPr>
          <p:cNvPr id="8" name="Rectangle: Rounded Corners 7">
            <a:extLst>
              <a:ext uri="{FF2B5EF4-FFF2-40B4-BE49-F238E27FC236}">
                <a16:creationId xmlns:a16="http://schemas.microsoft.com/office/drawing/2014/main" id="{5CDC8D9B-3FEF-B299-08EF-FE371409B2FB}"/>
              </a:ext>
            </a:extLst>
          </p:cNvPr>
          <p:cNvSpPr/>
          <p:nvPr/>
        </p:nvSpPr>
        <p:spPr>
          <a:xfrm>
            <a:off x="436552" y="2825791"/>
            <a:ext cx="3580909" cy="2802194"/>
          </a:xfrm>
          <a:prstGeom prst="roundRect">
            <a:avLst>
              <a:gd name="adj" fmla="val 13088"/>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2EAB1CFA-066C-2878-1439-44FE71221EB1}"/>
              </a:ext>
            </a:extLst>
          </p:cNvPr>
          <p:cNvSpPr/>
          <p:nvPr/>
        </p:nvSpPr>
        <p:spPr>
          <a:xfrm>
            <a:off x="4305545" y="2825791"/>
            <a:ext cx="3580909" cy="2802194"/>
          </a:xfrm>
          <a:prstGeom prst="roundRect">
            <a:avLst>
              <a:gd name="adj" fmla="val 13088"/>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5364D3A9-8B58-1F41-FA88-39046531B668}"/>
              </a:ext>
            </a:extLst>
          </p:cNvPr>
          <p:cNvSpPr/>
          <p:nvPr/>
        </p:nvSpPr>
        <p:spPr>
          <a:xfrm>
            <a:off x="8174539" y="2825791"/>
            <a:ext cx="3580909" cy="2802194"/>
          </a:xfrm>
          <a:prstGeom prst="roundRect">
            <a:avLst>
              <a:gd name="adj" fmla="val 13088"/>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D2EBA943-252A-35E2-4F97-32BA026B3F16}"/>
              </a:ext>
            </a:extLst>
          </p:cNvPr>
          <p:cNvSpPr/>
          <p:nvPr/>
        </p:nvSpPr>
        <p:spPr>
          <a:xfrm>
            <a:off x="427565" y="5799066"/>
            <a:ext cx="3580909" cy="901618"/>
          </a:xfrm>
          <a:prstGeom prst="roundRect">
            <a:avLst>
              <a:gd name="adj" fmla="val 35989"/>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800000"/>
                </a:solidFill>
              </a:rPr>
              <a:t>Engineering Brick</a:t>
            </a:r>
          </a:p>
        </p:txBody>
      </p:sp>
      <p:sp>
        <p:nvSpPr>
          <p:cNvPr id="16" name="Rectangle: Rounded Corners 15">
            <a:extLst>
              <a:ext uri="{FF2B5EF4-FFF2-40B4-BE49-F238E27FC236}">
                <a16:creationId xmlns:a16="http://schemas.microsoft.com/office/drawing/2014/main" id="{42EA9BD9-9A62-4795-4B98-257E1E238CC1}"/>
              </a:ext>
            </a:extLst>
          </p:cNvPr>
          <p:cNvSpPr/>
          <p:nvPr/>
        </p:nvSpPr>
        <p:spPr>
          <a:xfrm>
            <a:off x="4305544" y="5799066"/>
            <a:ext cx="3580909" cy="901618"/>
          </a:xfrm>
          <a:prstGeom prst="roundRect">
            <a:avLst>
              <a:gd name="adj" fmla="val 35989"/>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800000"/>
                </a:solidFill>
              </a:rPr>
              <a:t>Common Brick</a:t>
            </a:r>
          </a:p>
        </p:txBody>
      </p:sp>
      <p:sp>
        <p:nvSpPr>
          <p:cNvPr id="18" name="Rectangle: Rounded Corners 17">
            <a:extLst>
              <a:ext uri="{FF2B5EF4-FFF2-40B4-BE49-F238E27FC236}">
                <a16:creationId xmlns:a16="http://schemas.microsoft.com/office/drawing/2014/main" id="{08C86E96-FFFF-3F8A-4450-8D11456A20A7}"/>
              </a:ext>
            </a:extLst>
          </p:cNvPr>
          <p:cNvSpPr/>
          <p:nvPr/>
        </p:nvSpPr>
        <p:spPr>
          <a:xfrm>
            <a:off x="8183526" y="5792183"/>
            <a:ext cx="3580909" cy="901618"/>
          </a:xfrm>
          <a:prstGeom prst="roundRect">
            <a:avLst>
              <a:gd name="adj" fmla="val 35989"/>
            </a:avLst>
          </a:prstGeom>
          <a:solidFill>
            <a:schemeClr val="bg1"/>
          </a:solidFill>
          <a:ln>
            <a:solidFill>
              <a:srgbClr val="8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b="1" dirty="0">
                <a:solidFill>
                  <a:srgbClr val="800000"/>
                </a:solidFill>
              </a:rPr>
              <a:t>Facing Brick</a:t>
            </a:r>
          </a:p>
        </p:txBody>
      </p:sp>
      <p:pic>
        <p:nvPicPr>
          <p:cNvPr id="20" name="Picture 19">
            <a:extLst>
              <a:ext uri="{FF2B5EF4-FFF2-40B4-BE49-F238E27FC236}">
                <a16:creationId xmlns:a16="http://schemas.microsoft.com/office/drawing/2014/main" id="{8E661C1C-C60F-0B6F-B426-BEAE5802519F}"/>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1057006" y="3056888"/>
            <a:ext cx="2340000" cy="2340000"/>
          </a:xfrm>
          <a:prstGeom prst="rect">
            <a:avLst/>
          </a:prstGeom>
          <a:ln>
            <a:noFill/>
          </a:ln>
          <a:effectLst>
            <a:outerShdw blurRad="292100" dist="139700" dir="2700000" algn="tl" rotWithShape="0">
              <a:srgbClr val="333333">
                <a:alpha val="65000"/>
              </a:srgbClr>
            </a:outerShdw>
          </a:effectLst>
        </p:spPr>
      </p:pic>
      <p:pic>
        <p:nvPicPr>
          <p:cNvPr id="22" name="Picture 21">
            <a:extLst>
              <a:ext uri="{FF2B5EF4-FFF2-40B4-BE49-F238E27FC236}">
                <a16:creationId xmlns:a16="http://schemas.microsoft.com/office/drawing/2014/main" id="{8197B399-72A2-2062-C528-280C81A3E181}"/>
              </a:ext>
            </a:extLst>
          </p:cNvPr>
          <p:cNvPicPr/>
          <p:nvPr/>
        </p:nvPicPr>
        <p:blipFill>
          <a:blip r:embed="rId4" cstate="print">
            <a:extLst>
              <a:ext uri="{28A0092B-C50C-407E-A947-70E740481C1C}">
                <a14:useLocalDpi xmlns:a14="http://schemas.microsoft.com/office/drawing/2010/main" val="0"/>
              </a:ext>
            </a:extLst>
          </a:blip>
          <a:stretch>
            <a:fillRect/>
          </a:stretch>
        </p:blipFill>
        <p:spPr>
          <a:xfrm>
            <a:off x="4925998" y="3056888"/>
            <a:ext cx="2340000" cy="2340000"/>
          </a:xfrm>
          <a:prstGeom prst="rect">
            <a:avLst/>
          </a:prstGeom>
          <a:ln>
            <a:noFill/>
          </a:ln>
          <a:effectLst>
            <a:outerShdw blurRad="292100" dist="139700" dir="2700000" algn="tl" rotWithShape="0">
              <a:srgbClr val="333333">
                <a:alpha val="65000"/>
              </a:srgbClr>
            </a:outerShdw>
          </a:effectLst>
        </p:spPr>
      </p:pic>
      <p:pic>
        <p:nvPicPr>
          <p:cNvPr id="24" name="Picture 23">
            <a:extLst>
              <a:ext uri="{FF2B5EF4-FFF2-40B4-BE49-F238E27FC236}">
                <a16:creationId xmlns:a16="http://schemas.microsoft.com/office/drawing/2014/main" id="{B71F512E-0B57-273C-CB0F-FABD0E87C630}"/>
              </a:ext>
            </a:extLst>
          </p:cNvPr>
          <p:cNvPicPr/>
          <p:nvPr/>
        </p:nvPicPr>
        <p:blipFill>
          <a:blip r:embed="rId5" cstate="print">
            <a:extLst>
              <a:ext uri="{28A0092B-C50C-407E-A947-70E740481C1C}">
                <a14:useLocalDpi xmlns:a14="http://schemas.microsoft.com/office/drawing/2010/main" val="0"/>
              </a:ext>
            </a:extLst>
          </a:blip>
          <a:stretch>
            <a:fillRect/>
          </a:stretch>
        </p:blipFill>
        <p:spPr>
          <a:xfrm>
            <a:off x="8803980" y="3007850"/>
            <a:ext cx="2340000" cy="234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7364288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p:cNvGrpSpPr/>
        <p:nvPr/>
      </p:nvGrpSpPr>
      <p:grpSpPr>
        <a:xfrm>
          <a:off x="0" y="0"/>
          <a:ext cx="0" cy="0"/>
          <a:chOff x="0" y="0"/>
          <a:chExt cx="0" cy="0"/>
        </a:xfrm>
      </p:grpSpPr>
      <p:sp>
        <p:nvSpPr>
          <p:cNvPr id="17" name="Right Triangle 16">
            <a:extLst>
              <a:ext uri="{FF2B5EF4-FFF2-40B4-BE49-F238E27FC236}">
                <a16:creationId xmlns:a16="http://schemas.microsoft.com/office/drawing/2014/main" id="{C576BBAD-8119-FB34-0F52-3DBC6A46651B}"/>
              </a:ext>
            </a:extLst>
          </p:cNvPr>
          <p:cNvSpPr/>
          <p:nvPr/>
        </p:nvSpPr>
        <p:spPr>
          <a:xfrm rot="5400000">
            <a:off x="2889016" y="-2435789"/>
            <a:ext cx="2119888" cy="7516258"/>
          </a:xfrm>
          <a:prstGeom prst="rtTriangle">
            <a:avLst/>
          </a:prstGeom>
          <a:solidFill>
            <a:srgbClr val="800000"/>
          </a:solidFill>
          <a:ln>
            <a:solidFill>
              <a:schemeClr val="bg1"/>
            </a:solidFill>
          </a:ln>
          <a:effectLst>
            <a:glow rad="101600">
              <a:srgbClr val="80000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ight Triangle 18">
            <a:extLst>
              <a:ext uri="{FF2B5EF4-FFF2-40B4-BE49-F238E27FC236}">
                <a16:creationId xmlns:a16="http://schemas.microsoft.com/office/drawing/2014/main" id="{19B5F2AF-28D4-1A6E-BBD6-B57869B89CFA}"/>
              </a:ext>
            </a:extLst>
          </p:cNvPr>
          <p:cNvSpPr/>
          <p:nvPr/>
        </p:nvSpPr>
        <p:spPr>
          <a:xfrm rot="16200000">
            <a:off x="9024544" y="3818033"/>
            <a:ext cx="735496" cy="4949310"/>
          </a:xfrm>
          <a:prstGeom prst="rtTriangle">
            <a:avLst/>
          </a:prstGeom>
          <a:solidFill>
            <a:srgbClr val="800000"/>
          </a:solidFill>
          <a:ln>
            <a:solidFill>
              <a:schemeClr val="bg1"/>
            </a:solidFill>
          </a:ln>
          <a:effectLst>
            <a:glow rad="101600">
              <a:srgbClr val="800000">
                <a:alpha val="6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1" name="Picture 20">
            <a:extLst>
              <a:ext uri="{FF2B5EF4-FFF2-40B4-BE49-F238E27FC236}">
                <a16:creationId xmlns:a16="http://schemas.microsoft.com/office/drawing/2014/main" id="{18433BF9-CD77-2025-2935-44CB2E9B09D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1049396" y="6292688"/>
            <a:ext cx="270980" cy="280018"/>
          </a:xfrm>
          <a:prstGeom prst="rect">
            <a:avLst/>
          </a:prstGeom>
        </p:spPr>
      </p:pic>
      <p:pic>
        <p:nvPicPr>
          <p:cNvPr id="23" name="Picture 22">
            <a:extLst>
              <a:ext uri="{FF2B5EF4-FFF2-40B4-BE49-F238E27FC236}">
                <a16:creationId xmlns:a16="http://schemas.microsoft.com/office/drawing/2014/main" id="{F4A8C1ED-84BE-C57F-37E3-D5E2B3F1DE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398348" y="6251943"/>
            <a:ext cx="349667" cy="361508"/>
          </a:xfrm>
          <a:prstGeom prst="rect">
            <a:avLst/>
          </a:prstGeom>
        </p:spPr>
      </p:pic>
      <p:sp>
        <p:nvSpPr>
          <p:cNvPr id="25" name="Rectangle 24">
            <a:extLst>
              <a:ext uri="{FF2B5EF4-FFF2-40B4-BE49-F238E27FC236}">
                <a16:creationId xmlns:a16="http://schemas.microsoft.com/office/drawing/2014/main" id="{CEAB3CAB-2055-7757-0FC9-EB3718834398}"/>
              </a:ext>
            </a:extLst>
          </p:cNvPr>
          <p:cNvSpPr/>
          <p:nvPr/>
        </p:nvSpPr>
        <p:spPr>
          <a:xfrm rot="21009592">
            <a:off x="728824" y="565009"/>
            <a:ext cx="4604146"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01600">
                    <a:srgbClr val="800000">
                      <a:alpha val="60000"/>
                    </a:srgbClr>
                  </a:glow>
                </a:effectLst>
                <a:latin typeface="MisterEarl BT" panose="03080802020302020203" pitchFamily="66" charset="0"/>
              </a:rPr>
              <a:t>Aim &amp; Objectives.</a:t>
            </a:r>
          </a:p>
        </p:txBody>
      </p:sp>
      <p:pic>
        <p:nvPicPr>
          <p:cNvPr id="31" name="Picture 30">
            <a:extLst>
              <a:ext uri="{FF2B5EF4-FFF2-40B4-BE49-F238E27FC236}">
                <a16:creationId xmlns:a16="http://schemas.microsoft.com/office/drawing/2014/main" id="{BE7A6696-6BAE-D254-E0DD-106E41658C1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8210" y="278195"/>
            <a:ext cx="720000" cy="720000"/>
          </a:xfrm>
          <a:prstGeom prst="rect">
            <a:avLst/>
          </a:prstGeom>
        </p:spPr>
      </p:pic>
      <p:sp>
        <p:nvSpPr>
          <p:cNvPr id="33" name="Rectangle 32">
            <a:extLst>
              <a:ext uri="{FF2B5EF4-FFF2-40B4-BE49-F238E27FC236}">
                <a16:creationId xmlns:a16="http://schemas.microsoft.com/office/drawing/2014/main" id="{8207AD79-F6A5-D32B-8440-2345D34072AF}"/>
              </a:ext>
            </a:extLst>
          </p:cNvPr>
          <p:cNvSpPr/>
          <p:nvPr/>
        </p:nvSpPr>
        <p:spPr>
          <a:xfrm>
            <a:off x="4252561" y="1458951"/>
            <a:ext cx="1624164" cy="923330"/>
          </a:xfrm>
          <a:prstGeom prst="rect">
            <a:avLst/>
          </a:prstGeom>
          <a:noFill/>
        </p:spPr>
        <p:txBody>
          <a:bodyPr wrap="none" lIns="91440" tIns="45720" rIns="91440" bIns="45720">
            <a:spAutoFit/>
          </a:bodyPr>
          <a:lstStyle/>
          <a:p>
            <a:pPr algn="ctr"/>
            <a:r>
              <a:rPr lang="en-US" sz="5400" b="1" cap="none" spc="0" dirty="0">
                <a:ln w="0"/>
                <a:solidFill>
                  <a:srgbClr val="800000"/>
                </a:solidFill>
                <a:effectLst>
                  <a:outerShdw blurRad="38100" dist="19050" dir="2700000" algn="tl" rotWithShape="0">
                    <a:schemeClr val="dk1">
                      <a:alpha val="40000"/>
                    </a:schemeClr>
                  </a:outerShdw>
                </a:effectLst>
              </a:rPr>
              <a:t>Aim:</a:t>
            </a:r>
          </a:p>
        </p:txBody>
      </p:sp>
      <p:sp>
        <p:nvSpPr>
          <p:cNvPr id="35" name="Rectangle 34">
            <a:extLst>
              <a:ext uri="{FF2B5EF4-FFF2-40B4-BE49-F238E27FC236}">
                <a16:creationId xmlns:a16="http://schemas.microsoft.com/office/drawing/2014/main" id="{C93F9BE9-72C4-D4E5-3551-1B2E5DCD7CAB}"/>
              </a:ext>
            </a:extLst>
          </p:cNvPr>
          <p:cNvSpPr/>
          <p:nvPr/>
        </p:nvSpPr>
        <p:spPr>
          <a:xfrm>
            <a:off x="238210" y="3121174"/>
            <a:ext cx="3770264" cy="923330"/>
          </a:xfrm>
          <a:prstGeom prst="rect">
            <a:avLst/>
          </a:prstGeom>
          <a:noFill/>
        </p:spPr>
        <p:txBody>
          <a:bodyPr wrap="none" lIns="91440" tIns="45720" rIns="91440" bIns="45720">
            <a:spAutoFit/>
          </a:bodyPr>
          <a:lstStyle/>
          <a:p>
            <a:r>
              <a:rPr lang="en-US" sz="5400" b="1" cap="none" spc="0" dirty="0">
                <a:ln w="0"/>
                <a:solidFill>
                  <a:srgbClr val="800000"/>
                </a:solidFill>
                <a:effectLst>
                  <a:outerShdw blurRad="38100" dist="19050" dir="2700000" algn="tl" rotWithShape="0">
                    <a:schemeClr val="dk1">
                      <a:alpha val="40000"/>
                    </a:schemeClr>
                  </a:outerShdw>
                </a:effectLst>
              </a:rPr>
              <a:t>Objectives:</a:t>
            </a:r>
          </a:p>
        </p:txBody>
      </p:sp>
      <p:sp>
        <p:nvSpPr>
          <p:cNvPr id="37" name="TextBox 36">
            <a:extLst>
              <a:ext uri="{FF2B5EF4-FFF2-40B4-BE49-F238E27FC236}">
                <a16:creationId xmlns:a16="http://schemas.microsoft.com/office/drawing/2014/main" id="{F595C5B5-FEA1-8A82-C2EF-031A3EFECE3D}"/>
              </a:ext>
            </a:extLst>
          </p:cNvPr>
          <p:cNvSpPr txBox="1"/>
          <p:nvPr/>
        </p:nvSpPr>
        <p:spPr>
          <a:xfrm>
            <a:off x="6198781" y="1735950"/>
            <a:ext cx="4624959" cy="646331"/>
          </a:xfrm>
          <a:prstGeom prst="rect">
            <a:avLst/>
          </a:prstGeom>
          <a:noFill/>
        </p:spPr>
        <p:txBody>
          <a:bodyPr wrap="square" rtlCol="0">
            <a:spAutoFit/>
          </a:bodyPr>
          <a:lstStyle/>
          <a:p>
            <a:pPr marL="285750" indent="-285750">
              <a:buFont typeface="Arial" panose="020B0604020202020204" pitchFamily="34" charset="0"/>
              <a:buChar char="•"/>
            </a:pPr>
            <a:r>
              <a:rPr lang="en-GB" b="1" dirty="0">
                <a:solidFill>
                  <a:srgbClr val="800000"/>
                </a:solidFill>
              </a:rPr>
              <a:t>Know how to set out and build brick walls</a:t>
            </a:r>
          </a:p>
        </p:txBody>
      </p:sp>
      <p:sp>
        <p:nvSpPr>
          <p:cNvPr id="39" name="TextBox 38">
            <a:extLst>
              <a:ext uri="{FF2B5EF4-FFF2-40B4-BE49-F238E27FC236}">
                <a16:creationId xmlns:a16="http://schemas.microsoft.com/office/drawing/2014/main" id="{179B2350-0A4C-CA4E-F1B8-D30253FE7B80}"/>
              </a:ext>
            </a:extLst>
          </p:cNvPr>
          <p:cNvSpPr txBox="1"/>
          <p:nvPr/>
        </p:nvSpPr>
        <p:spPr>
          <a:xfrm>
            <a:off x="1433340" y="4475717"/>
            <a:ext cx="10139841" cy="1200329"/>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800000"/>
                </a:solidFill>
              </a:rPr>
              <a:t>1.1 identify the Personal Protective Equipment (PPE) appropriate to building half brick thick walls </a:t>
            </a:r>
          </a:p>
          <a:p>
            <a:pPr marL="285750" indent="-285750">
              <a:buFont typeface="Arial" panose="020B0604020202020204" pitchFamily="34" charset="0"/>
              <a:buChar char="•"/>
            </a:pPr>
            <a:r>
              <a:rPr lang="en-GB" dirty="0">
                <a:solidFill>
                  <a:srgbClr val="800000"/>
                </a:solidFill>
              </a:rPr>
              <a:t>1.2 identify the materials required to build half brick thick walls </a:t>
            </a:r>
          </a:p>
          <a:p>
            <a:pPr marL="285750" indent="-285750">
              <a:buFont typeface="Arial" panose="020B0604020202020204" pitchFamily="34" charset="0"/>
              <a:buChar char="•"/>
            </a:pPr>
            <a:r>
              <a:rPr lang="en-GB" dirty="0">
                <a:solidFill>
                  <a:srgbClr val="800000"/>
                </a:solidFill>
              </a:rPr>
              <a:t>1.3 identify the tools and equipment required to build half brick thick walls </a:t>
            </a:r>
          </a:p>
          <a:p>
            <a:pPr marL="285750" indent="-285750">
              <a:buFont typeface="Arial" panose="020B0604020202020204" pitchFamily="34" charset="0"/>
              <a:buChar char="•"/>
            </a:pPr>
            <a:r>
              <a:rPr lang="en-GB" dirty="0">
                <a:solidFill>
                  <a:srgbClr val="800000"/>
                </a:solidFill>
              </a:rPr>
              <a:t>1.4 state the number of bricks required to build a 1m2 brick walls.</a:t>
            </a:r>
          </a:p>
        </p:txBody>
      </p:sp>
    </p:spTree>
    <p:extLst>
      <p:ext uri="{BB962C8B-B14F-4D97-AF65-F5344CB8AC3E}">
        <p14:creationId xmlns:p14="http://schemas.microsoft.com/office/powerpoint/2010/main" val="313489017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1DDFF3-888B-4E96-DB2C-86EE317B16A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721465E-5C41-9484-FFFE-29F5708E5424}"/>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E0CA99B1-B755-EDD5-76BD-2AD21E214C0D}"/>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AC65FF5F-C2B5-5845-890C-E3D69886F0D3}"/>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AB627F37-083A-4D16-87B6-B46C6DD1CEB7}"/>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C3EA14EE-D550-A29A-398A-AD5F3E3E1F0E}"/>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21160A8-204C-AA63-3B14-685DC1FBD26C}"/>
                </a:ext>
              </a:extLst>
            </p:cNvPr>
            <p:cNvSpPr/>
            <p:nvPr/>
          </p:nvSpPr>
          <p:spPr>
            <a:xfrm rot="21009592">
              <a:off x="1358032" y="697006"/>
              <a:ext cx="2922595"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Size.</a:t>
              </a:r>
            </a:p>
          </p:txBody>
        </p:sp>
      </p:grpSp>
      <p:grpSp>
        <p:nvGrpSpPr>
          <p:cNvPr id="16" name="Group 15">
            <a:extLst>
              <a:ext uri="{FF2B5EF4-FFF2-40B4-BE49-F238E27FC236}">
                <a16:creationId xmlns:a16="http://schemas.microsoft.com/office/drawing/2014/main" id="{B73AB5EA-275E-0D55-90CB-31183FBBCDB4}"/>
              </a:ext>
            </a:extLst>
          </p:cNvPr>
          <p:cNvGrpSpPr/>
          <p:nvPr/>
        </p:nvGrpSpPr>
        <p:grpSpPr>
          <a:xfrm>
            <a:off x="3946751" y="1740775"/>
            <a:ext cx="7099300" cy="4763179"/>
            <a:chOff x="2578100" y="1728976"/>
            <a:chExt cx="7099300" cy="4763179"/>
          </a:xfrm>
        </p:grpSpPr>
        <p:sp>
          <p:nvSpPr>
            <p:cNvPr id="15" name="Rectangle: Rounded Corners 14">
              <a:extLst>
                <a:ext uri="{FF2B5EF4-FFF2-40B4-BE49-F238E27FC236}">
                  <a16:creationId xmlns:a16="http://schemas.microsoft.com/office/drawing/2014/main" id="{F1AF8630-C940-F3EC-9972-AE711B0EF341}"/>
                </a:ext>
              </a:extLst>
            </p:cNvPr>
            <p:cNvSpPr/>
            <p:nvPr/>
          </p:nvSpPr>
          <p:spPr>
            <a:xfrm>
              <a:off x="2578100" y="1728976"/>
              <a:ext cx="7099300" cy="4754848"/>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Picture 7">
              <a:extLst>
                <a:ext uri="{FF2B5EF4-FFF2-40B4-BE49-F238E27FC236}">
                  <a16:creationId xmlns:a16="http://schemas.microsoft.com/office/drawing/2014/main" id="{66AE686A-9AD0-D1D0-7638-1CFBA5E36831}"/>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893698" y="1728976"/>
              <a:ext cx="4404603" cy="4754848"/>
            </a:xfrm>
            <a:prstGeom prst="rect">
              <a:avLst/>
            </a:prstGeom>
          </p:spPr>
        </p:pic>
        <p:cxnSp>
          <p:nvCxnSpPr>
            <p:cNvPr id="9" name="Straight Connector 8">
              <a:extLst>
                <a:ext uri="{FF2B5EF4-FFF2-40B4-BE49-F238E27FC236}">
                  <a16:creationId xmlns:a16="http://schemas.microsoft.com/office/drawing/2014/main" id="{827AFA34-C101-3BF6-6102-11EA496F7E70}"/>
                </a:ext>
              </a:extLst>
            </p:cNvPr>
            <p:cNvCxnSpPr/>
            <p:nvPr/>
          </p:nvCxnSpPr>
          <p:spPr>
            <a:xfrm flipV="1">
              <a:off x="3931106" y="2438400"/>
              <a:ext cx="2756093" cy="9906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27D531E9-0EA7-5D6B-172C-C3F99F576D3C}"/>
                </a:ext>
              </a:extLst>
            </p:cNvPr>
            <p:cNvCxnSpPr/>
            <p:nvPr/>
          </p:nvCxnSpPr>
          <p:spPr>
            <a:xfrm>
              <a:off x="4020954" y="4695684"/>
              <a:ext cx="939800" cy="10668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EBB9EFA0-5158-31F0-6878-DDB94B3A3913}"/>
                </a:ext>
              </a:extLst>
            </p:cNvPr>
            <p:cNvCxnSpPr>
              <a:cxnSpLocks/>
            </p:cNvCxnSpPr>
            <p:nvPr/>
          </p:nvCxnSpPr>
          <p:spPr>
            <a:xfrm flipH="1">
              <a:off x="8215515" y="3136900"/>
              <a:ext cx="240388" cy="9695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id="{DD8ACB72-261B-9F05-CA83-39FF4CE34785}"/>
                </a:ext>
              </a:extLst>
            </p:cNvPr>
            <p:cNvSpPr/>
            <p:nvPr/>
          </p:nvSpPr>
          <p:spPr>
            <a:xfrm rot="20455391">
              <a:off x="4462029" y="2339849"/>
              <a:ext cx="1624163"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215mm</a:t>
              </a:r>
            </a:p>
          </p:txBody>
        </p:sp>
        <p:sp>
          <p:nvSpPr>
            <p:cNvPr id="13" name="Rectangle 12">
              <a:extLst>
                <a:ext uri="{FF2B5EF4-FFF2-40B4-BE49-F238E27FC236}">
                  <a16:creationId xmlns:a16="http://schemas.microsoft.com/office/drawing/2014/main" id="{5B31C62D-86C8-C60C-3CEA-7DFB504D4893}"/>
                </a:ext>
              </a:extLst>
            </p:cNvPr>
            <p:cNvSpPr/>
            <p:nvPr/>
          </p:nvSpPr>
          <p:spPr>
            <a:xfrm rot="13778193">
              <a:off x="3130668" y="5122869"/>
              <a:ext cx="2092240" cy="646331"/>
            </a:xfrm>
            <a:prstGeom prst="rect">
              <a:avLst/>
            </a:prstGeom>
            <a:noFill/>
          </p:spPr>
          <p:txBody>
            <a:bodyPr wrap="none" lIns="91440" tIns="45720" rIns="91440" bIns="45720">
              <a:spAutoFit/>
            </a:bodyPr>
            <a:lstStyle/>
            <a:p>
              <a:pPr algn="ctr"/>
              <a:r>
                <a:rPr lang="en-US" sz="3600" dirty="0">
                  <a:ln w="0"/>
                  <a:solidFill>
                    <a:srgbClr val="800000"/>
                  </a:solidFill>
                  <a:effectLst>
                    <a:outerShdw blurRad="38100" dist="19050" dir="2700000" algn="tl" rotWithShape="0">
                      <a:schemeClr val="dk1">
                        <a:alpha val="40000"/>
                      </a:schemeClr>
                    </a:outerShdw>
                  </a:effectLst>
                </a:rPr>
                <a:t>102.5m</a:t>
              </a:r>
              <a:r>
                <a:rPr lang="en-US" sz="3600" b="0" cap="none" spc="0" dirty="0">
                  <a:ln w="0"/>
                  <a:solidFill>
                    <a:srgbClr val="800000"/>
                  </a:solidFill>
                  <a:effectLst>
                    <a:outerShdw blurRad="38100" dist="19050" dir="2700000" algn="tl" rotWithShape="0">
                      <a:schemeClr val="dk1">
                        <a:alpha val="40000"/>
                      </a:schemeClr>
                    </a:outerShdw>
                  </a:effectLst>
                </a:rPr>
                <a:t>m</a:t>
              </a:r>
            </a:p>
          </p:txBody>
        </p:sp>
        <p:sp>
          <p:nvSpPr>
            <p:cNvPr id="14" name="Rectangle 13">
              <a:extLst>
                <a:ext uri="{FF2B5EF4-FFF2-40B4-BE49-F238E27FC236}">
                  <a16:creationId xmlns:a16="http://schemas.microsoft.com/office/drawing/2014/main" id="{357BC1BD-BFE3-07C1-B43E-4700D7A36675}"/>
                </a:ext>
              </a:extLst>
            </p:cNvPr>
            <p:cNvSpPr/>
            <p:nvPr/>
          </p:nvSpPr>
          <p:spPr>
            <a:xfrm rot="6248980">
              <a:off x="8003725" y="3363509"/>
              <a:ext cx="1390125"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65mm</a:t>
              </a:r>
            </a:p>
          </p:txBody>
        </p:sp>
      </p:grpSp>
    </p:spTree>
    <p:extLst>
      <p:ext uri="{BB962C8B-B14F-4D97-AF65-F5344CB8AC3E}">
        <p14:creationId xmlns:p14="http://schemas.microsoft.com/office/powerpoint/2010/main" val="38383214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8124B0-202D-BC5F-DB18-71AE2AA3C2C3}"/>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EB46373-082E-3759-8C59-8CF13E8C5252}"/>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1B925059-9A90-2181-C5F3-E3CB21D39259}"/>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14329AE3-A0C0-35C7-8E42-9A67F135FCA7}"/>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C52A0C53-81F4-5CB8-749A-015E944B619E}"/>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7B0C7AC3-6EF9-C960-1200-5BA8482828F8}"/>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62E9DFF-2297-B3C5-4984-EF7841AC966E}"/>
                </a:ext>
              </a:extLst>
            </p:cNvPr>
            <p:cNvSpPr/>
            <p:nvPr/>
          </p:nvSpPr>
          <p:spPr>
            <a:xfrm rot="21009592">
              <a:off x="1228798" y="697006"/>
              <a:ext cx="3181064"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Parts.</a:t>
              </a:r>
            </a:p>
          </p:txBody>
        </p:sp>
      </p:grpSp>
      <p:pic>
        <p:nvPicPr>
          <p:cNvPr id="9" name="Picture 8">
            <a:extLst>
              <a:ext uri="{FF2B5EF4-FFF2-40B4-BE49-F238E27FC236}">
                <a16:creationId xmlns:a16="http://schemas.microsoft.com/office/drawing/2014/main" id="{E8539D5D-6509-40FB-DC5E-B72EA9F6EDA8}"/>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3893698" y="1728976"/>
            <a:ext cx="4404603" cy="4754848"/>
          </a:xfrm>
          <a:prstGeom prst="rect">
            <a:avLst/>
          </a:prstGeom>
        </p:spPr>
      </p:pic>
      <p:sp>
        <p:nvSpPr>
          <p:cNvPr id="10" name="Rectangle: Rounded Corners 9">
            <a:extLst>
              <a:ext uri="{FF2B5EF4-FFF2-40B4-BE49-F238E27FC236}">
                <a16:creationId xmlns:a16="http://schemas.microsoft.com/office/drawing/2014/main" id="{37E261A3-F93C-2041-FE6D-E5B9173D7B19}"/>
              </a:ext>
            </a:extLst>
          </p:cNvPr>
          <p:cNvSpPr/>
          <p:nvPr/>
        </p:nvSpPr>
        <p:spPr>
          <a:xfrm>
            <a:off x="3724503" y="1728976"/>
            <a:ext cx="4742994" cy="4754848"/>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9E6B4B9F-C661-78EF-74E9-44128718978F}"/>
              </a:ext>
            </a:extLst>
          </p:cNvPr>
          <p:cNvSpPr/>
          <p:nvPr/>
        </p:nvSpPr>
        <p:spPr>
          <a:xfrm>
            <a:off x="234713" y="2473988"/>
            <a:ext cx="3320594" cy="669962"/>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C4AA73B2-B6A6-DD66-859C-1EC32E41FF76}"/>
              </a:ext>
            </a:extLst>
          </p:cNvPr>
          <p:cNvSpPr/>
          <p:nvPr/>
        </p:nvSpPr>
        <p:spPr>
          <a:xfrm>
            <a:off x="8766438" y="1955940"/>
            <a:ext cx="3320594" cy="669962"/>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B47882DE-3264-7565-3754-17F7CD0AD5C8}"/>
              </a:ext>
            </a:extLst>
          </p:cNvPr>
          <p:cNvSpPr/>
          <p:nvPr/>
        </p:nvSpPr>
        <p:spPr>
          <a:xfrm>
            <a:off x="8766438" y="5207140"/>
            <a:ext cx="3320594" cy="669962"/>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089A56D0-961A-5C13-B77A-54684CEBE7CC}"/>
              </a:ext>
            </a:extLst>
          </p:cNvPr>
          <p:cNvSpPr/>
          <p:nvPr/>
        </p:nvSpPr>
        <p:spPr>
          <a:xfrm>
            <a:off x="234713" y="5813862"/>
            <a:ext cx="3320594" cy="669962"/>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5" name="Straight Arrow Connector 14">
            <a:extLst>
              <a:ext uri="{FF2B5EF4-FFF2-40B4-BE49-F238E27FC236}">
                <a16:creationId xmlns:a16="http://schemas.microsoft.com/office/drawing/2014/main" id="{7256990A-B6B9-39EA-929D-1EA664ECE402}"/>
              </a:ext>
            </a:extLst>
          </p:cNvPr>
          <p:cNvCxnSpPr>
            <a:stCxn id="11" idx="3"/>
          </p:cNvCxnSpPr>
          <p:nvPr/>
        </p:nvCxnSpPr>
        <p:spPr>
          <a:xfrm>
            <a:off x="3555307" y="2808969"/>
            <a:ext cx="2134293" cy="1013731"/>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703010ED-F99D-F654-8A8B-C34A57C7F4B3}"/>
              </a:ext>
            </a:extLst>
          </p:cNvPr>
          <p:cNvCxnSpPr>
            <a:stCxn id="12" idx="1"/>
          </p:cNvCxnSpPr>
          <p:nvPr/>
        </p:nvCxnSpPr>
        <p:spPr>
          <a:xfrm flipH="1">
            <a:off x="7549821" y="2290921"/>
            <a:ext cx="1216617" cy="536989"/>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F5DEABFB-4AB6-4E6F-1DEF-A8F474B5F0DF}"/>
              </a:ext>
            </a:extLst>
          </p:cNvPr>
          <p:cNvCxnSpPr>
            <a:stCxn id="12" idx="1"/>
          </p:cNvCxnSpPr>
          <p:nvPr/>
        </p:nvCxnSpPr>
        <p:spPr>
          <a:xfrm flipH="1">
            <a:off x="7862212" y="2290921"/>
            <a:ext cx="904226" cy="1024913"/>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3272C2DF-40FE-F76D-C2A2-8F76E91C40F1}"/>
              </a:ext>
            </a:extLst>
          </p:cNvPr>
          <p:cNvCxnSpPr>
            <a:stCxn id="12" idx="1"/>
          </p:cNvCxnSpPr>
          <p:nvPr/>
        </p:nvCxnSpPr>
        <p:spPr>
          <a:xfrm flipH="1">
            <a:off x="7930786" y="2290921"/>
            <a:ext cx="835652" cy="1531779"/>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a:extLst>
              <a:ext uri="{FF2B5EF4-FFF2-40B4-BE49-F238E27FC236}">
                <a16:creationId xmlns:a16="http://schemas.microsoft.com/office/drawing/2014/main" id="{01B9CC9D-0CC2-5386-2273-9643310A7D01}"/>
              </a:ext>
            </a:extLst>
          </p:cNvPr>
          <p:cNvCxnSpPr>
            <a:stCxn id="14" idx="3"/>
          </p:cNvCxnSpPr>
          <p:nvPr/>
        </p:nvCxnSpPr>
        <p:spPr>
          <a:xfrm flipV="1">
            <a:off x="3555307" y="4749800"/>
            <a:ext cx="1067146" cy="1399043"/>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20" name="Straight Arrow Connector 19">
            <a:extLst>
              <a:ext uri="{FF2B5EF4-FFF2-40B4-BE49-F238E27FC236}">
                <a16:creationId xmlns:a16="http://schemas.microsoft.com/office/drawing/2014/main" id="{E834B4CD-4391-88A6-9F22-3C8B20432F44}"/>
              </a:ext>
            </a:extLst>
          </p:cNvPr>
          <p:cNvCxnSpPr>
            <a:stCxn id="13" idx="1"/>
          </p:cNvCxnSpPr>
          <p:nvPr/>
        </p:nvCxnSpPr>
        <p:spPr>
          <a:xfrm flipH="1" flipV="1">
            <a:off x="6731000" y="4359689"/>
            <a:ext cx="2035438" cy="1182432"/>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sp>
        <p:nvSpPr>
          <p:cNvPr id="21" name="Rectangle 20">
            <a:extLst>
              <a:ext uri="{FF2B5EF4-FFF2-40B4-BE49-F238E27FC236}">
                <a16:creationId xmlns:a16="http://schemas.microsoft.com/office/drawing/2014/main" id="{B811A42E-D970-E2D9-0FD1-1D98A9A6385C}"/>
              </a:ext>
            </a:extLst>
          </p:cNvPr>
          <p:cNvSpPr/>
          <p:nvPr/>
        </p:nvSpPr>
        <p:spPr>
          <a:xfrm>
            <a:off x="9473493" y="5207140"/>
            <a:ext cx="1906483"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Stretcher</a:t>
            </a:r>
          </a:p>
        </p:txBody>
      </p:sp>
      <p:sp>
        <p:nvSpPr>
          <p:cNvPr id="22" name="Rectangle 21">
            <a:extLst>
              <a:ext uri="{FF2B5EF4-FFF2-40B4-BE49-F238E27FC236}">
                <a16:creationId xmlns:a16="http://schemas.microsoft.com/office/drawing/2014/main" id="{CA8BFAFF-29BF-B932-C75D-AF28DA82084E}"/>
              </a:ext>
            </a:extLst>
          </p:cNvPr>
          <p:cNvSpPr/>
          <p:nvPr/>
        </p:nvSpPr>
        <p:spPr>
          <a:xfrm>
            <a:off x="1118196" y="5813862"/>
            <a:ext cx="1553630"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Header</a:t>
            </a:r>
          </a:p>
        </p:txBody>
      </p:sp>
      <p:sp>
        <p:nvSpPr>
          <p:cNvPr id="23" name="Rectangle 22">
            <a:extLst>
              <a:ext uri="{FF2B5EF4-FFF2-40B4-BE49-F238E27FC236}">
                <a16:creationId xmlns:a16="http://schemas.microsoft.com/office/drawing/2014/main" id="{6BD0C28A-1D5A-BFB0-5780-21A5EDB214F7}"/>
              </a:ext>
            </a:extLst>
          </p:cNvPr>
          <p:cNvSpPr/>
          <p:nvPr/>
        </p:nvSpPr>
        <p:spPr>
          <a:xfrm>
            <a:off x="9940961" y="1932309"/>
            <a:ext cx="1059906" cy="646331"/>
          </a:xfrm>
          <a:prstGeom prst="rect">
            <a:avLst/>
          </a:prstGeom>
          <a:noFill/>
        </p:spPr>
        <p:txBody>
          <a:bodyPr wrap="none" lIns="91440" tIns="45720" rIns="91440" bIns="45720">
            <a:spAutoFit/>
          </a:bodyPr>
          <a:lstStyle/>
          <a:p>
            <a:pPr algn="ctr"/>
            <a:r>
              <a:rPr lang="en-US" sz="3600" b="0" cap="none" spc="0" dirty="0" err="1">
                <a:ln w="0"/>
                <a:solidFill>
                  <a:srgbClr val="800000"/>
                </a:solidFill>
                <a:effectLst>
                  <a:outerShdw blurRad="38100" dist="19050" dir="2700000" algn="tl" rotWithShape="0">
                    <a:schemeClr val="dk1">
                      <a:alpha val="40000"/>
                    </a:schemeClr>
                  </a:outerShdw>
                </a:effectLst>
              </a:rPr>
              <a:t>Arris</a:t>
            </a:r>
            <a:endParaRPr lang="en-US" sz="3600" b="0" cap="none" spc="0" dirty="0">
              <a:ln w="0"/>
              <a:solidFill>
                <a:srgbClr val="800000"/>
              </a:solidFill>
              <a:effectLst>
                <a:outerShdw blurRad="38100" dist="19050" dir="2700000" algn="tl" rotWithShape="0">
                  <a:schemeClr val="dk1">
                    <a:alpha val="40000"/>
                  </a:schemeClr>
                </a:outerShdw>
              </a:effectLst>
            </a:endParaRPr>
          </a:p>
        </p:txBody>
      </p:sp>
      <p:sp>
        <p:nvSpPr>
          <p:cNvPr id="24" name="Rectangle 23">
            <a:extLst>
              <a:ext uri="{FF2B5EF4-FFF2-40B4-BE49-F238E27FC236}">
                <a16:creationId xmlns:a16="http://schemas.microsoft.com/office/drawing/2014/main" id="{EED48553-57B3-B047-BA83-7E931DA296EC}"/>
              </a:ext>
            </a:extLst>
          </p:cNvPr>
          <p:cNvSpPr/>
          <p:nvPr/>
        </p:nvSpPr>
        <p:spPr>
          <a:xfrm>
            <a:off x="1278339" y="2473988"/>
            <a:ext cx="1010790"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Frog</a:t>
            </a:r>
          </a:p>
        </p:txBody>
      </p:sp>
    </p:spTree>
    <p:extLst>
      <p:ext uri="{BB962C8B-B14F-4D97-AF65-F5344CB8AC3E}">
        <p14:creationId xmlns:p14="http://schemas.microsoft.com/office/powerpoint/2010/main" val="49873691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C2F84-6779-7ECC-40B8-4F1AEA285BB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56B828D-1D74-7019-465A-394CF641D1FF}"/>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1EF45807-2CCB-576C-FB89-539291F80FB3}"/>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ACA5A458-3452-A534-BE9F-BE1706E1AE40}"/>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B93DF9A8-AD50-279C-3475-F7F6C5EFAC4D}"/>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7DE41E8F-A2A3-DC06-7EDE-DEB1E45DFCC0}"/>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1E94D9F0-3928-B98A-B34F-78E8A1A891FF}"/>
                </a:ext>
              </a:extLst>
            </p:cNvPr>
            <p:cNvSpPr/>
            <p:nvPr/>
          </p:nvSpPr>
          <p:spPr>
            <a:xfrm rot="21009592">
              <a:off x="1313148" y="697006"/>
              <a:ext cx="3012363"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Bats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8" name="Group 7">
            <a:extLst>
              <a:ext uri="{FF2B5EF4-FFF2-40B4-BE49-F238E27FC236}">
                <a16:creationId xmlns:a16="http://schemas.microsoft.com/office/drawing/2014/main" id="{FFF82507-7D14-8E60-C71F-AA87C5C8CCAB}"/>
              </a:ext>
            </a:extLst>
          </p:cNvPr>
          <p:cNvGrpSpPr/>
          <p:nvPr/>
        </p:nvGrpSpPr>
        <p:grpSpPr>
          <a:xfrm>
            <a:off x="-1056727" y="2015624"/>
            <a:ext cx="13496788" cy="4632878"/>
            <a:chOff x="-1056727" y="2015624"/>
            <a:chExt cx="13496788" cy="4632878"/>
          </a:xfrm>
        </p:grpSpPr>
        <p:sp>
          <p:nvSpPr>
            <p:cNvPr id="9" name="Rectangle: Rounded Corners 8">
              <a:extLst>
                <a:ext uri="{FF2B5EF4-FFF2-40B4-BE49-F238E27FC236}">
                  <a16:creationId xmlns:a16="http://schemas.microsoft.com/office/drawing/2014/main" id="{289FEA98-FB26-57D9-1081-D3D543678AB3}"/>
                </a:ext>
              </a:extLst>
            </p:cNvPr>
            <p:cNvSpPr/>
            <p:nvPr/>
          </p:nvSpPr>
          <p:spPr>
            <a:xfrm>
              <a:off x="381000"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6F3AF3AD-F121-A0FD-5629-451A914C1089}"/>
                </a:ext>
              </a:extLst>
            </p:cNvPr>
            <p:cNvSpPr/>
            <p:nvPr/>
          </p:nvSpPr>
          <p:spPr>
            <a:xfrm>
              <a:off x="381000"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9B87EF27-6CB8-659F-0662-DB82C15532CE}"/>
                </a:ext>
              </a:extLst>
            </p:cNvPr>
            <p:cNvSpPr/>
            <p:nvPr/>
          </p:nvSpPr>
          <p:spPr>
            <a:xfrm>
              <a:off x="4434541"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7153F493-A9B3-A726-E839-97A7B2653F6E}"/>
                </a:ext>
              </a:extLst>
            </p:cNvPr>
            <p:cNvSpPr/>
            <p:nvPr/>
          </p:nvSpPr>
          <p:spPr>
            <a:xfrm>
              <a:off x="4434541"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4DF58F9A-32E0-A881-CBC2-A70802BDE07B}"/>
                </a:ext>
              </a:extLst>
            </p:cNvPr>
            <p:cNvSpPr/>
            <p:nvPr/>
          </p:nvSpPr>
          <p:spPr>
            <a:xfrm>
              <a:off x="8488082"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0829D634-1D52-27A1-295C-31D26249B0BB}"/>
                </a:ext>
              </a:extLst>
            </p:cNvPr>
            <p:cNvSpPr/>
            <p:nvPr/>
          </p:nvSpPr>
          <p:spPr>
            <a:xfrm>
              <a:off x="8488082"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5623BF4-D4A1-53AE-D305-16F8B0FD8CDC}"/>
                </a:ext>
              </a:extLst>
            </p:cNvPr>
            <p:cNvSpPr/>
            <p:nvPr/>
          </p:nvSpPr>
          <p:spPr>
            <a:xfrm>
              <a:off x="1013274" y="5201952"/>
              <a:ext cx="1989967"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Quarter</a:t>
              </a:r>
            </a:p>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Bat</a:t>
              </a:r>
            </a:p>
          </p:txBody>
        </p:sp>
        <p:sp>
          <p:nvSpPr>
            <p:cNvPr id="16" name="Rectangle 15">
              <a:extLst>
                <a:ext uri="{FF2B5EF4-FFF2-40B4-BE49-F238E27FC236}">
                  <a16:creationId xmlns:a16="http://schemas.microsoft.com/office/drawing/2014/main" id="{5008C807-C2A4-26CC-607C-9E361F734EB0}"/>
                </a:ext>
              </a:extLst>
            </p:cNvPr>
            <p:cNvSpPr/>
            <p:nvPr/>
          </p:nvSpPr>
          <p:spPr>
            <a:xfrm>
              <a:off x="5063190" y="5528419"/>
              <a:ext cx="1997213"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Half Bat</a:t>
              </a:r>
            </a:p>
          </p:txBody>
        </p:sp>
        <p:sp>
          <p:nvSpPr>
            <p:cNvPr id="17" name="Rectangle 16">
              <a:extLst>
                <a:ext uri="{FF2B5EF4-FFF2-40B4-BE49-F238E27FC236}">
                  <a16:creationId xmlns:a16="http://schemas.microsoft.com/office/drawing/2014/main" id="{A1E401B0-3001-AD1C-6F8B-774FA49059AC}"/>
                </a:ext>
              </a:extLst>
            </p:cNvPr>
            <p:cNvSpPr/>
            <p:nvPr/>
          </p:nvSpPr>
          <p:spPr>
            <a:xfrm>
              <a:off x="8901738" y="5189865"/>
              <a:ext cx="2403543"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3 Quarter</a:t>
              </a:r>
            </a:p>
            <a:p>
              <a:pPr algn="ctr"/>
              <a:r>
                <a:rPr lang="en-US" sz="4400" dirty="0">
                  <a:ln w="0">
                    <a:solidFill>
                      <a:srgbClr val="800000"/>
                    </a:solidFill>
                  </a:ln>
                  <a:solidFill>
                    <a:srgbClr val="800000"/>
                  </a:solidFill>
                  <a:effectLst>
                    <a:outerShdw blurRad="38100" dist="19050" dir="2700000" algn="tl" rotWithShape="0">
                      <a:schemeClr val="dk1">
                        <a:alpha val="40000"/>
                      </a:schemeClr>
                    </a:outerShdw>
                  </a:effectLst>
                </a:rPr>
                <a:t>Bat</a:t>
              </a:r>
              <a:endPar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endParaRPr>
            </a:p>
          </p:txBody>
        </p:sp>
        <p:pic>
          <p:nvPicPr>
            <p:cNvPr id="18" name="Picture 17" descr="A close up of a box&#10;&#10;Description automatically generated">
              <a:extLst>
                <a:ext uri="{FF2B5EF4-FFF2-40B4-BE49-F238E27FC236}">
                  <a16:creationId xmlns:a16="http://schemas.microsoft.com/office/drawing/2014/main" id="{7C23B2EB-0059-ED1E-1493-078839B6E3D7}"/>
                </a:ext>
              </a:extLst>
            </p:cNvPr>
            <p:cNvPicPr>
              <a:picLocks noChangeAspect="1"/>
            </p:cNvPicPr>
            <p:nvPr/>
          </p:nvPicPr>
          <p:blipFill>
            <a:blip r:embed="rId3">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7992718" y="2235715"/>
              <a:ext cx="4447343" cy="3039250"/>
            </a:xfrm>
            <a:prstGeom prst="rect">
              <a:avLst/>
            </a:prstGeom>
          </p:spPr>
        </p:pic>
        <p:pic>
          <p:nvPicPr>
            <p:cNvPr id="19" name="Picture 18">
              <a:extLst>
                <a:ext uri="{FF2B5EF4-FFF2-40B4-BE49-F238E27FC236}">
                  <a16:creationId xmlns:a16="http://schemas.microsoft.com/office/drawing/2014/main" id="{A920C164-76A8-1C61-5720-17AC281D7744}"/>
                </a:ext>
              </a:extLst>
            </p:cNvPr>
            <p:cNvPicPr>
              <a:picLocks noChangeAspect="1"/>
            </p:cNvPicPr>
            <p:nvPr/>
          </p:nvPicPr>
          <p:blipFill>
            <a:blip r:embed="rId4">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3522652" y="2015624"/>
              <a:ext cx="5104358" cy="3488245"/>
            </a:xfrm>
            <a:prstGeom prst="rect">
              <a:avLst/>
            </a:prstGeom>
          </p:spPr>
        </p:pic>
        <p:pic>
          <p:nvPicPr>
            <p:cNvPr id="20" name="Picture 19">
              <a:extLst>
                <a:ext uri="{FF2B5EF4-FFF2-40B4-BE49-F238E27FC236}">
                  <a16:creationId xmlns:a16="http://schemas.microsoft.com/office/drawing/2014/main" id="{BAFFE439-D81B-AAC3-16F1-717B37C66789}"/>
                </a:ext>
              </a:extLst>
            </p:cNvPr>
            <p:cNvPicPr>
              <a:picLocks noChangeAspect="1"/>
            </p:cNvPicPr>
            <p:nvPr/>
          </p:nvPicPr>
          <p:blipFill>
            <a:blip r:embed="rId5">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1056727" y="2064223"/>
              <a:ext cx="5456656" cy="3729000"/>
            </a:xfrm>
            <a:prstGeom prst="rect">
              <a:avLst/>
            </a:prstGeom>
          </p:spPr>
        </p:pic>
      </p:grpSp>
    </p:spTree>
    <p:extLst>
      <p:ext uri="{BB962C8B-B14F-4D97-AF65-F5344CB8AC3E}">
        <p14:creationId xmlns:p14="http://schemas.microsoft.com/office/powerpoint/2010/main" val="350637086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3BD282-54E5-9C71-3822-CAB61E3F755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07115ADB-395C-E826-8715-57A188898711}"/>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A8BE7EDB-C730-74B3-400F-962092473367}"/>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4A42ED7C-89F0-0551-61E2-6AAA72175601}"/>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E9B304AE-7BC3-C864-E1A4-D15EB6BC017C}"/>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DE44C759-545F-A5D1-83F1-16564294277F}"/>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DA8EAF-FC66-913A-701E-D37F924C19CB}"/>
                </a:ext>
              </a:extLst>
            </p:cNvPr>
            <p:cNvSpPr/>
            <p:nvPr/>
          </p:nvSpPr>
          <p:spPr>
            <a:xfrm rot="21009592">
              <a:off x="1006173" y="697006"/>
              <a:ext cx="3626314"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Closers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8" name="Group 7">
            <a:extLst>
              <a:ext uri="{FF2B5EF4-FFF2-40B4-BE49-F238E27FC236}">
                <a16:creationId xmlns:a16="http://schemas.microsoft.com/office/drawing/2014/main" id="{03BE7C1C-C683-1C44-C411-1D2AFF7D74F5}"/>
              </a:ext>
            </a:extLst>
          </p:cNvPr>
          <p:cNvGrpSpPr/>
          <p:nvPr/>
        </p:nvGrpSpPr>
        <p:grpSpPr>
          <a:xfrm>
            <a:off x="-366787" y="2218365"/>
            <a:ext cx="12109382" cy="4430137"/>
            <a:chOff x="-366787" y="2218365"/>
            <a:chExt cx="12109382" cy="4430137"/>
          </a:xfrm>
        </p:grpSpPr>
        <p:sp>
          <p:nvSpPr>
            <p:cNvPr id="9" name="Rectangle: Rounded Corners 8">
              <a:extLst>
                <a:ext uri="{FF2B5EF4-FFF2-40B4-BE49-F238E27FC236}">
                  <a16:creationId xmlns:a16="http://schemas.microsoft.com/office/drawing/2014/main" id="{8D1DB41E-C4FB-6AB3-2E49-104B5F3C22C7}"/>
                </a:ext>
              </a:extLst>
            </p:cNvPr>
            <p:cNvSpPr/>
            <p:nvPr/>
          </p:nvSpPr>
          <p:spPr>
            <a:xfrm>
              <a:off x="381000"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9ABA85B5-8D38-E223-EE55-FFDA58FFFDA6}"/>
                </a:ext>
              </a:extLst>
            </p:cNvPr>
            <p:cNvSpPr/>
            <p:nvPr/>
          </p:nvSpPr>
          <p:spPr>
            <a:xfrm>
              <a:off x="381000"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C7D6A328-9DBA-088B-BCEA-3198E8A53061}"/>
                </a:ext>
              </a:extLst>
            </p:cNvPr>
            <p:cNvSpPr/>
            <p:nvPr/>
          </p:nvSpPr>
          <p:spPr>
            <a:xfrm>
              <a:off x="4434541"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F8922961-BEAC-6E91-AFEE-E2CD94332929}"/>
                </a:ext>
              </a:extLst>
            </p:cNvPr>
            <p:cNvSpPr/>
            <p:nvPr/>
          </p:nvSpPr>
          <p:spPr>
            <a:xfrm>
              <a:off x="4434541"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CF614698-D539-2C7C-603F-0CFB36AED227}"/>
                </a:ext>
              </a:extLst>
            </p:cNvPr>
            <p:cNvSpPr/>
            <p:nvPr/>
          </p:nvSpPr>
          <p:spPr>
            <a:xfrm>
              <a:off x="8488082" y="2540000"/>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46972606-A5B7-1CF0-6EB2-5C0E6E6218D4}"/>
                </a:ext>
              </a:extLst>
            </p:cNvPr>
            <p:cNvSpPr/>
            <p:nvPr/>
          </p:nvSpPr>
          <p:spPr>
            <a:xfrm>
              <a:off x="8488082" y="5274965"/>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E4007BDA-B288-4BF7-7E73-3723182F5176}"/>
                </a:ext>
              </a:extLst>
            </p:cNvPr>
            <p:cNvSpPr/>
            <p:nvPr/>
          </p:nvSpPr>
          <p:spPr>
            <a:xfrm>
              <a:off x="1201786" y="5201952"/>
              <a:ext cx="1612941"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King</a:t>
              </a:r>
            </a:p>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Closer</a:t>
              </a:r>
            </a:p>
          </p:txBody>
        </p:sp>
        <p:sp>
          <p:nvSpPr>
            <p:cNvPr id="16" name="Rectangle 15">
              <a:extLst>
                <a:ext uri="{FF2B5EF4-FFF2-40B4-BE49-F238E27FC236}">
                  <a16:creationId xmlns:a16="http://schemas.microsoft.com/office/drawing/2014/main" id="{815D7553-A68B-BAF3-9ACB-BB6C99C282CB}"/>
                </a:ext>
              </a:extLst>
            </p:cNvPr>
            <p:cNvSpPr/>
            <p:nvPr/>
          </p:nvSpPr>
          <p:spPr>
            <a:xfrm>
              <a:off x="5059086" y="5189865"/>
              <a:ext cx="2005421"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Beveled</a:t>
              </a:r>
              <a:endParaRPr lang="en-US" sz="4400" dirty="0">
                <a:ln w="0">
                  <a:solidFill>
                    <a:srgbClr val="800000"/>
                  </a:solidFill>
                </a:ln>
                <a:solidFill>
                  <a:srgbClr val="800000"/>
                </a:solidFill>
                <a:effectLst>
                  <a:outerShdw blurRad="38100" dist="19050" dir="2700000" algn="tl" rotWithShape="0">
                    <a:schemeClr val="dk1">
                      <a:alpha val="40000"/>
                    </a:schemeClr>
                  </a:outerShdw>
                </a:effectLst>
              </a:endParaRPr>
            </a:p>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Closer</a:t>
              </a:r>
            </a:p>
          </p:txBody>
        </p:sp>
        <p:sp>
          <p:nvSpPr>
            <p:cNvPr id="17" name="Rectangle 16">
              <a:extLst>
                <a:ext uri="{FF2B5EF4-FFF2-40B4-BE49-F238E27FC236}">
                  <a16:creationId xmlns:a16="http://schemas.microsoft.com/office/drawing/2014/main" id="{52C7352F-AD6B-7758-5AF1-1248C69D1A76}"/>
                </a:ext>
              </a:extLst>
            </p:cNvPr>
            <p:cNvSpPr/>
            <p:nvPr/>
          </p:nvSpPr>
          <p:spPr>
            <a:xfrm>
              <a:off x="9244140" y="5189865"/>
              <a:ext cx="1718739"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Queen</a:t>
              </a:r>
            </a:p>
            <a:p>
              <a:pPr algn="ctr"/>
              <a:r>
                <a:rPr lang="en-US" sz="4400" dirty="0">
                  <a:ln w="0">
                    <a:solidFill>
                      <a:srgbClr val="800000"/>
                    </a:solidFill>
                  </a:ln>
                  <a:solidFill>
                    <a:srgbClr val="800000"/>
                  </a:solidFill>
                  <a:effectLst>
                    <a:outerShdw blurRad="38100" dist="19050" dir="2700000" algn="tl" rotWithShape="0">
                      <a:schemeClr val="dk1">
                        <a:alpha val="40000"/>
                      </a:schemeClr>
                    </a:outerShdw>
                  </a:effectLst>
                </a:rPr>
                <a:t>Closer</a:t>
              </a:r>
              <a:endPar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endParaRPr>
            </a:p>
          </p:txBody>
        </p:sp>
        <p:pic>
          <p:nvPicPr>
            <p:cNvPr id="18" name="Picture 17" descr="A close up of a box&#10;&#10;Description automatically generated">
              <a:extLst>
                <a:ext uri="{FF2B5EF4-FFF2-40B4-BE49-F238E27FC236}">
                  <a16:creationId xmlns:a16="http://schemas.microsoft.com/office/drawing/2014/main" id="{264B3AD1-91C4-22FC-DC22-F2C8F225026A}"/>
                </a:ext>
              </a:extLst>
            </p:cNvPr>
            <p:cNvPicPr>
              <a:picLocks noChangeAspect="1"/>
            </p:cNvPicPr>
            <p:nvPr/>
          </p:nvPicPr>
          <p:blipFill>
            <a:blip r:embed="rId3">
              <a:clrChange>
                <a:clrFrom>
                  <a:srgbClr val="CCCCC9"/>
                </a:clrFrom>
                <a:clrTo>
                  <a:srgbClr val="CCCCC9">
                    <a:alpha val="0"/>
                  </a:srgbClr>
                </a:clrTo>
              </a:clrChange>
              <a:extLst>
                <a:ext uri="{28A0092B-C50C-407E-A947-70E740481C1C}">
                  <a14:useLocalDpi xmlns:a14="http://schemas.microsoft.com/office/drawing/2010/main" val="0"/>
                </a:ext>
              </a:extLst>
            </a:blip>
            <a:stretch>
              <a:fillRect/>
            </a:stretch>
          </p:blipFill>
          <p:spPr>
            <a:xfrm>
              <a:off x="3766660" y="2317261"/>
              <a:ext cx="4824957" cy="3297306"/>
            </a:xfrm>
            <a:prstGeom prst="rect">
              <a:avLst/>
            </a:prstGeom>
          </p:spPr>
        </p:pic>
        <p:pic>
          <p:nvPicPr>
            <p:cNvPr id="19" name="Picture 18" descr="A close up of a box&#10;&#10;Description automatically generated">
              <a:extLst>
                <a:ext uri="{FF2B5EF4-FFF2-40B4-BE49-F238E27FC236}">
                  <a16:creationId xmlns:a16="http://schemas.microsoft.com/office/drawing/2014/main" id="{7CC99AF5-8FB4-0032-B043-BBA4D302B3D9}"/>
                </a:ext>
              </a:extLst>
            </p:cNvPr>
            <p:cNvPicPr>
              <a:picLocks noChangeAspect="1"/>
            </p:cNvPicPr>
            <p:nvPr/>
          </p:nvPicPr>
          <p:blipFill>
            <a:blip r:embed="rId4">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366787" y="2218365"/>
              <a:ext cx="4645494" cy="3174664"/>
            </a:xfrm>
            <a:prstGeom prst="rect">
              <a:avLst/>
            </a:prstGeom>
          </p:spPr>
        </p:pic>
      </p:grpSp>
      <p:pic>
        <p:nvPicPr>
          <p:cNvPr id="21" name="Picture 20">
            <a:extLst>
              <a:ext uri="{FF2B5EF4-FFF2-40B4-BE49-F238E27FC236}">
                <a16:creationId xmlns:a16="http://schemas.microsoft.com/office/drawing/2014/main" id="{CA7DF1FD-7EE4-B1DF-5C98-52D98542EF31}"/>
              </a:ext>
            </a:extLst>
          </p:cNvPr>
          <p:cNvPicPr>
            <a:picLocks noChangeAspect="1"/>
          </p:cNvPicPr>
          <p:nvPr/>
        </p:nvPicPr>
        <p:blipFill>
          <a:blip r:embed="rId5">
            <a:clrChange>
              <a:clrFrom>
                <a:srgbClr val="CCCCC9"/>
              </a:clrFrom>
              <a:clrTo>
                <a:srgbClr val="CCCCC9">
                  <a:alpha val="0"/>
                </a:srgbClr>
              </a:clrTo>
            </a:clrChange>
            <a:extLst>
              <a:ext uri="{28A0092B-C50C-407E-A947-70E740481C1C}">
                <a14:useLocalDpi xmlns:a14="http://schemas.microsoft.com/office/drawing/2010/main" val="0"/>
              </a:ext>
            </a:extLst>
          </a:blip>
          <a:stretch>
            <a:fillRect/>
          </a:stretch>
        </p:blipFill>
        <p:spPr>
          <a:xfrm>
            <a:off x="7895462" y="2149636"/>
            <a:ext cx="4645494" cy="3174664"/>
          </a:xfrm>
          <a:prstGeom prst="rect">
            <a:avLst/>
          </a:prstGeom>
        </p:spPr>
      </p:pic>
    </p:spTree>
    <p:extLst>
      <p:ext uri="{BB962C8B-B14F-4D97-AF65-F5344CB8AC3E}">
        <p14:creationId xmlns:p14="http://schemas.microsoft.com/office/powerpoint/2010/main" val="266541772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D63B52-7AEB-EDBD-18F5-0CF725D4AA57}"/>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548D4993-1F88-82A8-2FCA-644617BA0DB0}"/>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AFA73252-BF27-90BB-0FA6-112B3858129C}"/>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4853A1CD-D562-6745-57A5-50C3E3DB2AC1}"/>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785214E7-2FD9-10C2-2789-794C7B4031B7}"/>
              </a:ext>
            </a:extLst>
          </p:cNvPr>
          <p:cNvGrpSpPr/>
          <p:nvPr/>
        </p:nvGrpSpPr>
        <p:grpSpPr>
          <a:xfrm>
            <a:off x="212651" y="244549"/>
            <a:ext cx="7591647" cy="1591051"/>
            <a:chOff x="212651" y="244549"/>
            <a:chExt cx="7591647" cy="2105247"/>
          </a:xfrm>
        </p:grpSpPr>
        <p:sp>
          <p:nvSpPr>
            <p:cNvPr id="6" name="Right Triangle 5">
              <a:extLst>
                <a:ext uri="{FF2B5EF4-FFF2-40B4-BE49-F238E27FC236}">
                  <a16:creationId xmlns:a16="http://schemas.microsoft.com/office/drawing/2014/main" id="{A6E13D70-7E51-2DFD-71F9-F8166931D81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E0E5FFC-B6B8-8119-F27A-D11E6116C8BF}"/>
                </a:ext>
              </a:extLst>
            </p:cNvPr>
            <p:cNvSpPr/>
            <p:nvPr/>
          </p:nvSpPr>
          <p:spPr>
            <a:xfrm rot="21009592">
              <a:off x="1348974" y="590818"/>
              <a:ext cx="3389069"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Bonds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20" name="Group 19">
            <a:extLst>
              <a:ext uri="{FF2B5EF4-FFF2-40B4-BE49-F238E27FC236}">
                <a16:creationId xmlns:a16="http://schemas.microsoft.com/office/drawing/2014/main" id="{93DCFA97-2415-C4A1-93A5-73716DC4AEB1}"/>
              </a:ext>
            </a:extLst>
          </p:cNvPr>
          <p:cNvGrpSpPr/>
          <p:nvPr/>
        </p:nvGrpSpPr>
        <p:grpSpPr>
          <a:xfrm>
            <a:off x="228477" y="317254"/>
            <a:ext cx="11455524" cy="6324978"/>
            <a:chOff x="228477" y="317254"/>
            <a:chExt cx="11455524" cy="6324978"/>
          </a:xfrm>
        </p:grpSpPr>
        <p:sp>
          <p:nvSpPr>
            <p:cNvPr id="22" name="Rectangle 21">
              <a:extLst>
                <a:ext uri="{FF2B5EF4-FFF2-40B4-BE49-F238E27FC236}">
                  <a16:creationId xmlns:a16="http://schemas.microsoft.com/office/drawing/2014/main" id="{6D1AC4A7-B124-90EF-2E09-2B489D7CCD44}"/>
                </a:ext>
              </a:extLst>
            </p:cNvPr>
            <p:cNvSpPr/>
            <p:nvPr/>
          </p:nvSpPr>
          <p:spPr>
            <a:xfrm>
              <a:off x="229046" y="589848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Rounded Corners 22">
              <a:extLst>
                <a:ext uri="{FF2B5EF4-FFF2-40B4-BE49-F238E27FC236}">
                  <a16:creationId xmlns:a16="http://schemas.microsoft.com/office/drawing/2014/main" id="{B6B9AD27-91D7-ABA0-E474-37C85DD87A5D}"/>
                </a:ext>
              </a:extLst>
            </p:cNvPr>
            <p:cNvSpPr/>
            <p:nvPr/>
          </p:nvSpPr>
          <p:spPr>
            <a:xfrm>
              <a:off x="8940801" y="317254"/>
              <a:ext cx="2743200" cy="2552700"/>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Rounded Corners 23">
              <a:extLst>
                <a:ext uri="{FF2B5EF4-FFF2-40B4-BE49-F238E27FC236}">
                  <a16:creationId xmlns:a16="http://schemas.microsoft.com/office/drawing/2014/main" id="{E55F433A-27A2-815A-C45C-2CE279F4E884}"/>
                </a:ext>
              </a:extLst>
            </p:cNvPr>
            <p:cNvSpPr/>
            <p:nvPr/>
          </p:nvSpPr>
          <p:spPr>
            <a:xfrm>
              <a:off x="8928100" y="3111254"/>
              <a:ext cx="2743200" cy="11684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25" name="Picture 24" descr="A close up of a brick building&#10;&#10;Description automatically generated">
              <a:extLst>
                <a:ext uri="{FF2B5EF4-FFF2-40B4-BE49-F238E27FC236}">
                  <a16:creationId xmlns:a16="http://schemas.microsoft.com/office/drawing/2014/main" id="{4DAF481B-D754-9ACC-85C7-4570D1285082}"/>
                </a:ext>
              </a:extLst>
            </p:cNvPr>
            <p:cNvPicPr>
              <a:picLocks noChangeAspect="1"/>
            </p:cNvPicPr>
            <p:nvPr/>
          </p:nvPicPr>
          <p:blipFill>
            <a:blip r:embed="rId3">
              <a:clrChange>
                <a:clrFrom>
                  <a:srgbClr val="CCCCC9"/>
                </a:clrFrom>
                <a:clrTo>
                  <a:srgbClr val="CCCCC9">
                    <a:alpha val="0"/>
                  </a:srgbClr>
                </a:clrTo>
              </a:clrChange>
              <a:extLst>
                <a:ext uri="{28A0092B-C50C-407E-A947-70E740481C1C}">
                  <a14:useLocalDpi xmlns:a14="http://schemas.microsoft.com/office/drawing/2010/main" val="0"/>
                </a:ext>
              </a:extLst>
            </a:blip>
            <a:stretch>
              <a:fillRect/>
            </a:stretch>
          </p:blipFill>
          <p:spPr>
            <a:xfrm>
              <a:off x="8979625" y="682804"/>
              <a:ext cx="2665551" cy="1821599"/>
            </a:xfrm>
            <a:prstGeom prst="rect">
              <a:avLst/>
            </a:prstGeom>
          </p:spPr>
        </p:pic>
        <p:sp>
          <p:nvSpPr>
            <p:cNvPr id="26" name="Rectangle 25">
              <a:extLst>
                <a:ext uri="{FF2B5EF4-FFF2-40B4-BE49-F238E27FC236}">
                  <a16:creationId xmlns:a16="http://schemas.microsoft.com/office/drawing/2014/main" id="{5799C94A-BED6-0648-AB11-5DD47242F9BD}"/>
                </a:ext>
              </a:extLst>
            </p:cNvPr>
            <p:cNvSpPr/>
            <p:nvPr/>
          </p:nvSpPr>
          <p:spPr>
            <a:xfrm>
              <a:off x="9151629" y="3310733"/>
              <a:ext cx="2296141"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Stretcher</a:t>
              </a:r>
            </a:p>
          </p:txBody>
        </p:sp>
        <p:sp>
          <p:nvSpPr>
            <p:cNvPr id="27" name="Rectangle: Rounded Corners 26">
              <a:extLst>
                <a:ext uri="{FF2B5EF4-FFF2-40B4-BE49-F238E27FC236}">
                  <a16:creationId xmlns:a16="http://schemas.microsoft.com/office/drawing/2014/main" id="{AD5A6067-9DC6-39A5-2746-4CE29106B328}"/>
                </a:ext>
              </a:extLst>
            </p:cNvPr>
            <p:cNvSpPr/>
            <p:nvPr/>
          </p:nvSpPr>
          <p:spPr>
            <a:xfrm>
              <a:off x="8928100" y="4520953"/>
              <a:ext cx="2743200" cy="2121279"/>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Contains full and half bat bricks. Course 1 is a series of full bricks with the second course beginning with a half bat followed by full bricks</a:t>
              </a:r>
              <a:endParaRPr lang="en-GB" dirty="0">
                <a:solidFill>
                  <a:srgbClr val="800000"/>
                </a:solidFill>
              </a:endParaRPr>
            </a:p>
          </p:txBody>
        </p:sp>
        <p:sp>
          <p:nvSpPr>
            <p:cNvPr id="28" name="Rectangle 27">
              <a:extLst>
                <a:ext uri="{FF2B5EF4-FFF2-40B4-BE49-F238E27FC236}">
                  <a16:creationId xmlns:a16="http://schemas.microsoft.com/office/drawing/2014/main" id="{BD75880E-0A0A-41B5-4851-2CA9E0CA722D}"/>
                </a:ext>
              </a:extLst>
            </p:cNvPr>
            <p:cNvSpPr/>
            <p:nvPr/>
          </p:nvSpPr>
          <p:spPr>
            <a:xfrm>
              <a:off x="1803844" y="588317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7C8AAE5D-195B-B706-C030-A05B4CADBD48}"/>
                </a:ext>
              </a:extLst>
            </p:cNvPr>
            <p:cNvSpPr/>
            <p:nvPr/>
          </p:nvSpPr>
          <p:spPr>
            <a:xfrm>
              <a:off x="1016445" y="511046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CD3A0678-3861-B578-10E1-9DF88656F982}"/>
                </a:ext>
              </a:extLst>
            </p:cNvPr>
            <p:cNvSpPr/>
            <p:nvPr/>
          </p:nvSpPr>
          <p:spPr>
            <a:xfrm>
              <a:off x="3378642" y="588317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6B28F09B-4133-A3FA-F214-D31D0F1F38B0}"/>
                </a:ext>
              </a:extLst>
            </p:cNvPr>
            <p:cNvSpPr/>
            <p:nvPr/>
          </p:nvSpPr>
          <p:spPr>
            <a:xfrm>
              <a:off x="4953440" y="586785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721D8CE8-E36F-A4EA-5844-3EB3E9A1A522}"/>
                </a:ext>
              </a:extLst>
            </p:cNvPr>
            <p:cNvSpPr/>
            <p:nvPr/>
          </p:nvSpPr>
          <p:spPr>
            <a:xfrm>
              <a:off x="6528238" y="586785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EB2EC0EE-B5D2-DCE6-0477-C16EC7E10242}"/>
                </a:ext>
              </a:extLst>
            </p:cNvPr>
            <p:cNvSpPr/>
            <p:nvPr/>
          </p:nvSpPr>
          <p:spPr>
            <a:xfrm>
              <a:off x="2592380" y="511046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840D0DDE-9426-64A2-407E-B5C1258F81FF}"/>
                </a:ext>
              </a:extLst>
            </p:cNvPr>
            <p:cNvSpPr/>
            <p:nvPr/>
          </p:nvSpPr>
          <p:spPr>
            <a:xfrm>
              <a:off x="4167178" y="511046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49562547-77DB-0B8C-7AA4-B92EC15BF938}"/>
                </a:ext>
              </a:extLst>
            </p:cNvPr>
            <p:cNvSpPr/>
            <p:nvPr/>
          </p:nvSpPr>
          <p:spPr>
            <a:xfrm>
              <a:off x="5741976" y="509515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21680F79-53E5-8939-6FEA-2A8A896B1F7A}"/>
                </a:ext>
              </a:extLst>
            </p:cNvPr>
            <p:cNvSpPr/>
            <p:nvPr/>
          </p:nvSpPr>
          <p:spPr>
            <a:xfrm>
              <a:off x="7316774" y="509515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B3DBE399-F890-B359-52F1-83AAA2C53FCD}"/>
                </a:ext>
              </a:extLst>
            </p:cNvPr>
            <p:cNvSpPr/>
            <p:nvPr/>
          </p:nvSpPr>
          <p:spPr>
            <a:xfrm>
              <a:off x="229046" y="433776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9D68A8CA-5A0E-AE26-67C6-55FED4A37BB4}"/>
                </a:ext>
              </a:extLst>
            </p:cNvPr>
            <p:cNvSpPr/>
            <p:nvPr/>
          </p:nvSpPr>
          <p:spPr>
            <a:xfrm>
              <a:off x="1803844" y="432244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223A15DF-0967-5A38-380B-6D526CF4661A}"/>
                </a:ext>
              </a:extLst>
            </p:cNvPr>
            <p:cNvSpPr/>
            <p:nvPr/>
          </p:nvSpPr>
          <p:spPr>
            <a:xfrm>
              <a:off x="3378642" y="432244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E73D1186-3570-9D44-576E-125866342C17}"/>
                </a:ext>
              </a:extLst>
            </p:cNvPr>
            <p:cNvSpPr/>
            <p:nvPr/>
          </p:nvSpPr>
          <p:spPr>
            <a:xfrm>
              <a:off x="4953440" y="430713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85E16CF1-6607-C3A3-EAB9-EBCCCFC2CB96}"/>
                </a:ext>
              </a:extLst>
            </p:cNvPr>
            <p:cNvSpPr/>
            <p:nvPr/>
          </p:nvSpPr>
          <p:spPr>
            <a:xfrm>
              <a:off x="6528238" y="430713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142B5E56-E136-6871-DDA6-70CC3CC1A53E}"/>
                </a:ext>
              </a:extLst>
            </p:cNvPr>
            <p:cNvSpPr/>
            <p:nvPr/>
          </p:nvSpPr>
          <p:spPr>
            <a:xfrm>
              <a:off x="1016445" y="352677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651638EF-7B29-E788-DFB5-C4A6BD09F2C2}"/>
                </a:ext>
              </a:extLst>
            </p:cNvPr>
            <p:cNvSpPr/>
            <p:nvPr/>
          </p:nvSpPr>
          <p:spPr>
            <a:xfrm>
              <a:off x="2592380" y="352677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E1B989B0-4A61-CFE0-733D-461128730D62}"/>
                </a:ext>
              </a:extLst>
            </p:cNvPr>
            <p:cNvSpPr/>
            <p:nvPr/>
          </p:nvSpPr>
          <p:spPr>
            <a:xfrm>
              <a:off x="4167178" y="352677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5E5212C-7573-E7E7-CC6D-0B107A5ED76B}"/>
                </a:ext>
              </a:extLst>
            </p:cNvPr>
            <p:cNvSpPr/>
            <p:nvPr/>
          </p:nvSpPr>
          <p:spPr>
            <a:xfrm>
              <a:off x="5741976" y="35114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1D9C0682-F466-6A33-3000-B08F5164DBA5}"/>
                </a:ext>
              </a:extLst>
            </p:cNvPr>
            <p:cNvSpPr/>
            <p:nvPr/>
          </p:nvSpPr>
          <p:spPr>
            <a:xfrm>
              <a:off x="7316774" y="35114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085C56A7-9CAB-4CD4-AF33-2AC9024E6B57}"/>
                </a:ext>
              </a:extLst>
            </p:cNvPr>
            <p:cNvSpPr/>
            <p:nvPr/>
          </p:nvSpPr>
          <p:spPr>
            <a:xfrm>
              <a:off x="229046" y="275406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D4988DAE-5C97-A634-CDA8-FACFB08D4E49}"/>
                </a:ext>
              </a:extLst>
            </p:cNvPr>
            <p:cNvSpPr/>
            <p:nvPr/>
          </p:nvSpPr>
          <p:spPr>
            <a:xfrm>
              <a:off x="1803844" y="273875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BFB07C8C-B168-2DD3-6EAA-35AE82B0D4B0}"/>
                </a:ext>
              </a:extLst>
            </p:cNvPr>
            <p:cNvSpPr/>
            <p:nvPr/>
          </p:nvSpPr>
          <p:spPr>
            <a:xfrm>
              <a:off x="3378642" y="273875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0D68709-09DC-B41A-FD02-BBAEC59BA54C}"/>
                </a:ext>
              </a:extLst>
            </p:cNvPr>
            <p:cNvSpPr/>
            <p:nvPr/>
          </p:nvSpPr>
          <p:spPr>
            <a:xfrm>
              <a:off x="4953440" y="272343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8933BAC3-E74B-CBA7-4736-24AFC2D5908F}"/>
                </a:ext>
              </a:extLst>
            </p:cNvPr>
            <p:cNvSpPr/>
            <p:nvPr/>
          </p:nvSpPr>
          <p:spPr>
            <a:xfrm>
              <a:off x="6528238" y="272343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F24C10DF-B9BE-A8CA-8007-A6A52C39301C}"/>
                </a:ext>
              </a:extLst>
            </p:cNvPr>
            <p:cNvSpPr/>
            <p:nvPr/>
          </p:nvSpPr>
          <p:spPr>
            <a:xfrm>
              <a:off x="1016445" y="193868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1CF8F06A-5D83-5E1E-230C-8A83EC52CFE9}"/>
                </a:ext>
              </a:extLst>
            </p:cNvPr>
            <p:cNvSpPr/>
            <p:nvPr/>
          </p:nvSpPr>
          <p:spPr>
            <a:xfrm>
              <a:off x="2592380" y="193868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79960ECA-9499-7FD3-5393-43F01E2425A3}"/>
                </a:ext>
              </a:extLst>
            </p:cNvPr>
            <p:cNvSpPr/>
            <p:nvPr/>
          </p:nvSpPr>
          <p:spPr>
            <a:xfrm>
              <a:off x="4167178" y="1938686"/>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EBB3049A-B09C-CE1F-8334-6C648EAC3C10}"/>
                </a:ext>
              </a:extLst>
            </p:cNvPr>
            <p:cNvSpPr/>
            <p:nvPr/>
          </p:nvSpPr>
          <p:spPr>
            <a:xfrm>
              <a:off x="5741976" y="192337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270628C1-BFA5-FCD6-F68A-714F3BC027B8}"/>
                </a:ext>
              </a:extLst>
            </p:cNvPr>
            <p:cNvSpPr/>
            <p:nvPr/>
          </p:nvSpPr>
          <p:spPr>
            <a:xfrm>
              <a:off x="7316774" y="1923370"/>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F018303C-A44A-4B04-B8BD-67B12C3D122E}"/>
                </a:ext>
              </a:extLst>
            </p:cNvPr>
            <p:cNvSpPr/>
            <p:nvPr/>
          </p:nvSpPr>
          <p:spPr>
            <a:xfrm>
              <a:off x="229046" y="1938686"/>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B252272F-0070-DDF1-5A87-5AAD6AE2D10F}"/>
                </a:ext>
              </a:extLst>
            </p:cNvPr>
            <p:cNvSpPr/>
            <p:nvPr/>
          </p:nvSpPr>
          <p:spPr>
            <a:xfrm>
              <a:off x="228477" y="3542086"/>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48BF1D40-4E8C-2D66-698E-DE83AA708719}"/>
                </a:ext>
              </a:extLst>
            </p:cNvPr>
            <p:cNvSpPr/>
            <p:nvPr/>
          </p:nvSpPr>
          <p:spPr>
            <a:xfrm>
              <a:off x="228477" y="5118126"/>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189678390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E45393-30E2-B8FB-91CE-4B62A8B14FB2}"/>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97BC0F72-58DA-53B7-CBA0-EC48476004DA}"/>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5105C83C-2663-B174-B806-CC90E0BC3BB7}"/>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B4E53936-101E-3290-1A3B-9B02274EFBFA}"/>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3806FEA5-7ADC-78BB-9C9E-1CC590ADC7CD}"/>
              </a:ext>
            </a:extLst>
          </p:cNvPr>
          <p:cNvGrpSpPr/>
          <p:nvPr/>
        </p:nvGrpSpPr>
        <p:grpSpPr>
          <a:xfrm>
            <a:off x="212651" y="244550"/>
            <a:ext cx="7591647" cy="1596050"/>
            <a:chOff x="212651" y="244549"/>
            <a:chExt cx="7591647" cy="2105247"/>
          </a:xfrm>
        </p:grpSpPr>
        <p:sp>
          <p:nvSpPr>
            <p:cNvPr id="6" name="Right Triangle 5">
              <a:extLst>
                <a:ext uri="{FF2B5EF4-FFF2-40B4-BE49-F238E27FC236}">
                  <a16:creationId xmlns:a16="http://schemas.microsoft.com/office/drawing/2014/main" id="{3416C768-B431-DE71-3852-EAEFAACA7759}"/>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0AD8612E-668E-525C-C04E-7D172BB49389}"/>
                </a:ext>
              </a:extLst>
            </p:cNvPr>
            <p:cNvSpPr/>
            <p:nvPr/>
          </p:nvSpPr>
          <p:spPr>
            <a:xfrm rot="21009592">
              <a:off x="1348974" y="590818"/>
              <a:ext cx="3389069"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Bonds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8" name="Group 7">
            <a:extLst>
              <a:ext uri="{FF2B5EF4-FFF2-40B4-BE49-F238E27FC236}">
                <a16:creationId xmlns:a16="http://schemas.microsoft.com/office/drawing/2014/main" id="{18A96B24-BB8D-DBC8-FDB1-1CACFEF3EAB3}"/>
              </a:ext>
            </a:extLst>
          </p:cNvPr>
          <p:cNvGrpSpPr/>
          <p:nvPr/>
        </p:nvGrpSpPr>
        <p:grpSpPr>
          <a:xfrm>
            <a:off x="246765" y="317254"/>
            <a:ext cx="11437236" cy="6328476"/>
            <a:chOff x="246765" y="317254"/>
            <a:chExt cx="11437236" cy="6328476"/>
          </a:xfrm>
        </p:grpSpPr>
        <p:sp>
          <p:nvSpPr>
            <p:cNvPr id="10" name="Rectangle: Rounded Corners 9">
              <a:extLst>
                <a:ext uri="{FF2B5EF4-FFF2-40B4-BE49-F238E27FC236}">
                  <a16:creationId xmlns:a16="http://schemas.microsoft.com/office/drawing/2014/main" id="{788E3752-28E7-48FB-6965-1960BF1961F7}"/>
                </a:ext>
              </a:extLst>
            </p:cNvPr>
            <p:cNvSpPr/>
            <p:nvPr/>
          </p:nvSpPr>
          <p:spPr>
            <a:xfrm>
              <a:off x="8940801" y="317254"/>
              <a:ext cx="2743200" cy="2552700"/>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descr="A picture containing building material, building, brick, case&#10;&#10;Description automatically generated">
              <a:extLst>
                <a:ext uri="{FF2B5EF4-FFF2-40B4-BE49-F238E27FC236}">
                  <a16:creationId xmlns:a16="http://schemas.microsoft.com/office/drawing/2014/main" id="{2575D625-CABB-3980-6A75-B987A08F01D4}"/>
                </a:ext>
              </a:extLst>
            </p:cNvPr>
            <p:cNvPicPr>
              <a:picLocks noChangeAspect="1"/>
            </p:cNvPicPr>
            <p:nvPr/>
          </p:nvPicPr>
          <p:blipFill>
            <a:blip r:embed="rId3">
              <a:clrChange>
                <a:clrFrom>
                  <a:srgbClr val="CCCCC9"/>
                </a:clrFrom>
                <a:clrTo>
                  <a:srgbClr val="CCCCC9">
                    <a:alpha val="0"/>
                  </a:srgbClr>
                </a:clrTo>
              </a:clrChange>
              <a:extLst>
                <a:ext uri="{28A0092B-C50C-407E-A947-70E740481C1C}">
                  <a14:useLocalDpi xmlns:a14="http://schemas.microsoft.com/office/drawing/2010/main" val="0"/>
                </a:ext>
              </a:extLst>
            </a:blip>
            <a:stretch>
              <a:fillRect/>
            </a:stretch>
          </p:blipFill>
          <p:spPr>
            <a:xfrm>
              <a:off x="9018450" y="797047"/>
              <a:ext cx="2665551" cy="1821599"/>
            </a:xfrm>
            <a:prstGeom prst="rect">
              <a:avLst/>
            </a:prstGeom>
          </p:spPr>
        </p:pic>
        <p:sp>
          <p:nvSpPr>
            <p:cNvPr id="11" name="Rectangle: Rounded Corners 10">
              <a:extLst>
                <a:ext uri="{FF2B5EF4-FFF2-40B4-BE49-F238E27FC236}">
                  <a16:creationId xmlns:a16="http://schemas.microsoft.com/office/drawing/2014/main" id="{5823AF4B-0512-FAD3-C6AB-EDF852AF4D62}"/>
                </a:ext>
              </a:extLst>
            </p:cNvPr>
            <p:cNvSpPr/>
            <p:nvPr/>
          </p:nvSpPr>
          <p:spPr>
            <a:xfrm>
              <a:off x="8928100" y="3111254"/>
              <a:ext cx="2743200" cy="11684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401F639A-D71F-7B10-E233-9CF591F0508F}"/>
                </a:ext>
              </a:extLst>
            </p:cNvPr>
            <p:cNvSpPr/>
            <p:nvPr/>
          </p:nvSpPr>
          <p:spPr>
            <a:xfrm>
              <a:off x="9368997" y="3310733"/>
              <a:ext cx="1861407"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Header</a:t>
              </a:r>
            </a:p>
          </p:txBody>
        </p:sp>
        <p:sp>
          <p:nvSpPr>
            <p:cNvPr id="13" name="Rectangle: Rounded Corners 12">
              <a:extLst>
                <a:ext uri="{FF2B5EF4-FFF2-40B4-BE49-F238E27FC236}">
                  <a16:creationId xmlns:a16="http://schemas.microsoft.com/office/drawing/2014/main" id="{4C8D005A-B1BC-EC0C-C7F3-A1ED6172FE9A}"/>
                </a:ext>
              </a:extLst>
            </p:cNvPr>
            <p:cNvSpPr/>
            <p:nvPr/>
          </p:nvSpPr>
          <p:spPr>
            <a:xfrm>
              <a:off x="8928100" y="4520953"/>
              <a:ext cx="2743200" cy="2121279"/>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Contains full bricks and half bats and 3 quarter bats. Course 1 is a full brick followed by a series of half bats; second course is a 3-quarter bat followed by half bats.</a:t>
              </a:r>
              <a:endParaRPr lang="en-GB" dirty="0">
                <a:solidFill>
                  <a:srgbClr val="800000"/>
                </a:solidFill>
              </a:endParaRPr>
            </a:p>
          </p:txBody>
        </p:sp>
        <p:sp>
          <p:nvSpPr>
            <p:cNvPr id="14" name="Rectangle 13">
              <a:extLst>
                <a:ext uri="{FF2B5EF4-FFF2-40B4-BE49-F238E27FC236}">
                  <a16:creationId xmlns:a16="http://schemas.microsoft.com/office/drawing/2014/main" id="{A4A31913-9B86-115F-CEFA-37BE95248028}"/>
                </a:ext>
              </a:extLst>
            </p:cNvPr>
            <p:cNvSpPr/>
            <p:nvPr/>
          </p:nvSpPr>
          <p:spPr>
            <a:xfrm>
              <a:off x="246767" y="600347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12DB29C3-8AAB-C933-207D-B12EA6030F7C}"/>
                </a:ext>
              </a:extLst>
            </p:cNvPr>
            <p:cNvSpPr/>
            <p:nvPr/>
          </p:nvSpPr>
          <p:spPr>
            <a:xfrm>
              <a:off x="1820998"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D8EFA806-200C-4CF8-EE3C-558F12D91D7D}"/>
                </a:ext>
              </a:extLst>
            </p:cNvPr>
            <p:cNvSpPr/>
            <p:nvPr/>
          </p:nvSpPr>
          <p:spPr>
            <a:xfrm>
              <a:off x="2606694"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8CB3F943-40F2-3D1B-281B-4C1D2D8561C0}"/>
                </a:ext>
              </a:extLst>
            </p:cNvPr>
            <p:cNvSpPr/>
            <p:nvPr/>
          </p:nvSpPr>
          <p:spPr>
            <a:xfrm>
              <a:off x="3392390"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99CC5AF9-C590-D6EE-FBD0-453DDE988CB5}"/>
                </a:ext>
              </a:extLst>
            </p:cNvPr>
            <p:cNvSpPr/>
            <p:nvPr/>
          </p:nvSpPr>
          <p:spPr>
            <a:xfrm>
              <a:off x="4178086"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AE8F837B-FF76-2BB9-0607-B2ACA978C6A2}"/>
                </a:ext>
              </a:extLst>
            </p:cNvPr>
            <p:cNvSpPr/>
            <p:nvPr/>
          </p:nvSpPr>
          <p:spPr>
            <a:xfrm>
              <a:off x="1395899"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C5B684A0-F253-5935-4B16-EC59F9F41BB5}"/>
                </a:ext>
              </a:extLst>
            </p:cNvPr>
            <p:cNvSpPr/>
            <p:nvPr/>
          </p:nvSpPr>
          <p:spPr>
            <a:xfrm>
              <a:off x="246766" y="5216072"/>
              <a:ext cx="1035389"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4830E07D-C7CC-BB87-B1F4-842D977E70D1}"/>
                </a:ext>
              </a:extLst>
            </p:cNvPr>
            <p:cNvSpPr/>
            <p:nvPr/>
          </p:nvSpPr>
          <p:spPr>
            <a:xfrm>
              <a:off x="4963782"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F98DF765-525F-F07D-3A3C-BF6CB7E03908}"/>
                </a:ext>
              </a:extLst>
            </p:cNvPr>
            <p:cNvSpPr/>
            <p:nvPr/>
          </p:nvSpPr>
          <p:spPr>
            <a:xfrm>
              <a:off x="5749478"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F88A3961-DA2B-989E-3015-403E0B68F112}"/>
                </a:ext>
              </a:extLst>
            </p:cNvPr>
            <p:cNvSpPr/>
            <p:nvPr/>
          </p:nvSpPr>
          <p:spPr>
            <a:xfrm>
              <a:off x="6535174"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605B70F-3423-2F59-942A-18D9F615789E}"/>
                </a:ext>
              </a:extLst>
            </p:cNvPr>
            <p:cNvSpPr/>
            <p:nvPr/>
          </p:nvSpPr>
          <p:spPr>
            <a:xfrm>
              <a:off x="7320870" y="6003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536ED43E-A6CD-851C-585F-5448DB738B87}"/>
                </a:ext>
              </a:extLst>
            </p:cNvPr>
            <p:cNvSpPr/>
            <p:nvPr/>
          </p:nvSpPr>
          <p:spPr>
            <a:xfrm>
              <a:off x="2150765"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BD7ECE49-86A6-45C2-81CA-A8A9E7D3B69A}"/>
                </a:ext>
              </a:extLst>
            </p:cNvPr>
            <p:cNvSpPr/>
            <p:nvPr/>
          </p:nvSpPr>
          <p:spPr>
            <a:xfrm>
              <a:off x="2936461"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CC1E637C-D796-E0C4-B696-E605744891AF}"/>
                </a:ext>
              </a:extLst>
            </p:cNvPr>
            <p:cNvSpPr/>
            <p:nvPr/>
          </p:nvSpPr>
          <p:spPr>
            <a:xfrm>
              <a:off x="3722157"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745CF45-E28D-4830-F9D9-04A6929C9E66}"/>
                </a:ext>
              </a:extLst>
            </p:cNvPr>
            <p:cNvSpPr/>
            <p:nvPr/>
          </p:nvSpPr>
          <p:spPr>
            <a:xfrm>
              <a:off x="4507853"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3A2D3723-916F-1701-7DAC-C9E543A0DCAB}"/>
                </a:ext>
              </a:extLst>
            </p:cNvPr>
            <p:cNvSpPr/>
            <p:nvPr/>
          </p:nvSpPr>
          <p:spPr>
            <a:xfrm>
              <a:off x="5293549"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8C2033EC-8EEC-CBAA-7890-080F5BB4B53F}"/>
                </a:ext>
              </a:extLst>
            </p:cNvPr>
            <p:cNvSpPr/>
            <p:nvPr/>
          </p:nvSpPr>
          <p:spPr>
            <a:xfrm>
              <a:off x="6079245"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B8C0992B-1FEE-D795-3F4A-DA81D282066C}"/>
                </a:ext>
              </a:extLst>
            </p:cNvPr>
            <p:cNvSpPr/>
            <p:nvPr/>
          </p:nvSpPr>
          <p:spPr>
            <a:xfrm>
              <a:off x="6864941"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5B6E1FC5-2214-6BEF-CBC5-3D19A1C98DD9}"/>
                </a:ext>
              </a:extLst>
            </p:cNvPr>
            <p:cNvSpPr/>
            <p:nvPr/>
          </p:nvSpPr>
          <p:spPr>
            <a:xfrm>
              <a:off x="7650637" y="52160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BE238D1D-1A48-3E61-6A0E-7BB64A06D3E2}"/>
                </a:ext>
              </a:extLst>
            </p:cNvPr>
            <p:cNvSpPr/>
            <p:nvPr/>
          </p:nvSpPr>
          <p:spPr>
            <a:xfrm>
              <a:off x="246766" y="442867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14A1F785-758E-F1B5-B674-183F54D34EBC}"/>
                </a:ext>
              </a:extLst>
            </p:cNvPr>
            <p:cNvSpPr/>
            <p:nvPr/>
          </p:nvSpPr>
          <p:spPr>
            <a:xfrm>
              <a:off x="1820997"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99778C32-1C91-5F74-16F5-1862EE9A085F}"/>
                </a:ext>
              </a:extLst>
            </p:cNvPr>
            <p:cNvSpPr/>
            <p:nvPr/>
          </p:nvSpPr>
          <p:spPr>
            <a:xfrm>
              <a:off x="2606693"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03F10E25-CB27-CCC5-4DD9-8E3073571DA9}"/>
                </a:ext>
              </a:extLst>
            </p:cNvPr>
            <p:cNvSpPr/>
            <p:nvPr/>
          </p:nvSpPr>
          <p:spPr>
            <a:xfrm>
              <a:off x="3392389"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D44D89DA-0251-AD3D-1C9F-91B2A52D77F0}"/>
                </a:ext>
              </a:extLst>
            </p:cNvPr>
            <p:cNvSpPr/>
            <p:nvPr/>
          </p:nvSpPr>
          <p:spPr>
            <a:xfrm>
              <a:off x="4178085"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5271192B-D05A-3524-CF67-532F7BDF01F2}"/>
                </a:ext>
              </a:extLst>
            </p:cNvPr>
            <p:cNvSpPr/>
            <p:nvPr/>
          </p:nvSpPr>
          <p:spPr>
            <a:xfrm>
              <a:off x="1395898"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CC40AB55-BC31-C3B5-6FE2-41B978DEBD23}"/>
                </a:ext>
              </a:extLst>
            </p:cNvPr>
            <p:cNvSpPr/>
            <p:nvPr/>
          </p:nvSpPr>
          <p:spPr>
            <a:xfrm>
              <a:off x="246765" y="3641272"/>
              <a:ext cx="1035389"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670D220E-320C-22E2-212F-0829AAC64DC2}"/>
                </a:ext>
              </a:extLst>
            </p:cNvPr>
            <p:cNvSpPr/>
            <p:nvPr/>
          </p:nvSpPr>
          <p:spPr>
            <a:xfrm>
              <a:off x="4963781"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7E8667C7-31DC-97AB-8CBE-366E57643C04}"/>
                </a:ext>
              </a:extLst>
            </p:cNvPr>
            <p:cNvSpPr/>
            <p:nvPr/>
          </p:nvSpPr>
          <p:spPr>
            <a:xfrm>
              <a:off x="5749477"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DEA5A0BA-8A36-D441-4F75-091F08FFE91F}"/>
                </a:ext>
              </a:extLst>
            </p:cNvPr>
            <p:cNvSpPr/>
            <p:nvPr/>
          </p:nvSpPr>
          <p:spPr>
            <a:xfrm>
              <a:off x="6535173"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A7722DE1-1964-011B-E5E4-1044C00CEAB8}"/>
                </a:ext>
              </a:extLst>
            </p:cNvPr>
            <p:cNvSpPr/>
            <p:nvPr/>
          </p:nvSpPr>
          <p:spPr>
            <a:xfrm>
              <a:off x="7320869" y="44286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0CD8C86B-9111-8AA4-D410-E8E9E0F4BBB7}"/>
                </a:ext>
              </a:extLst>
            </p:cNvPr>
            <p:cNvSpPr/>
            <p:nvPr/>
          </p:nvSpPr>
          <p:spPr>
            <a:xfrm>
              <a:off x="2150764"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6EE19ACC-1B19-6AF2-D424-94EF843F4E17}"/>
                </a:ext>
              </a:extLst>
            </p:cNvPr>
            <p:cNvSpPr/>
            <p:nvPr/>
          </p:nvSpPr>
          <p:spPr>
            <a:xfrm>
              <a:off x="2936460"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567A8FBA-3641-E825-DB59-30AAD711F029}"/>
                </a:ext>
              </a:extLst>
            </p:cNvPr>
            <p:cNvSpPr/>
            <p:nvPr/>
          </p:nvSpPr>
          <p:spPr>
            <a:xfrm>
              <a:off x="3722156"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A8D9B35C-59BF-D255-3720-D485E241100D}"/>
                </a:ext>
              </a:extLst>
            </p:cNvPr>
            <p:cNvSpPr/>
            <p:nvPr/>
          </p:nvSpPr>
          <p:spPr>
            <a:xfrm>
              <a:off x="4507852"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B86BD38-5CD0-08C8-D751-B58462A105AC}"/>
                </a:ext>
              </a:extLst>
            </p:cNvPr>
            <p:cNvSpPr/>
            <p:nvPr/>
          </p:nvSpPr>
          <p:spPr>
            <a:xfrm>
              <a:off x="5293548"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48D8B072-55BC-4735-2486-0973426A1178}"/>
                </a:ext>
              </a:extLst>
            </p:cNvPr>
            <p:cNvSpPr/>
            <p:nvPr/>
          </p:nvSpPr>
          <p:spPr>
            <a:xfrm>
              <a:off x="6079244"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C252722A-3CE0-7723-1BB8-74F3408E611B}"/>
                </a:ext>
              </a:extLst>
            </p:cNvPr>
            <p:cNvSpPr/>
            <p:nvPr/>
          </p:nvSpPr>
          <p:spPr>
            <a:xfrm>
              <a:off x="6864940"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21D3DFD8-E610-1AD1-72FC-12F432765994}"/>
                </a:ext>
              </a:extLst>
            </p:cNvPr>
            <p:cNvSpPr/>
            <p:nvPr/>
          </p:nvSpPr>
          <p:spPr>
            <a:xfrm>
              <a:off x="7650636" y="36412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08B50E5D-082D-1844-B974-114EA7B4D7BE}"/>
                </a:ext>
              </a:extLst>
            </p:cNvPr>
            <p:cNvSpPr/>
            <p:nvPr/>
          </p:nvSpPr>
          <p:spPr>
            <a:xfrm>
              <a:off x="246766" y="2853872"/>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A0B09EE6-5E69-A57D-0308-8223E59D203C}"/>
                </a:ext>
              </a:extLst>
            </p:cNvPr>
            <p:cNvSpPr/>
            <p:nvPr/>
          </p:nvSpPr>
          <p:spPr>
            <a:xfrm>
              <a:off x="1820997"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B84E4157-38E0-EEAA-A91C-711050AA77DB}"/>
                </a:ext>
              </a:extLst>
            </p:cNvPr>
            <p:cNvSpPr/>
            <p:nvPr/>
          </p:nvSpPr>
          <p:spPr>
            <a:xfrm>
              <a:off x="2606693"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40CE1908-3B78-C632-1ADE-56C1AC6C5894}"/>
                </a:ext>
              </a:extLst>
            </p:cNvPr>
            <p:cNvSpPr/>
            <p:nvPr/>
          </p:nvSpPr>
          <p:spPr>
            <a:xfrm>
              <a:off x="3392389"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21B7098D-FE56-20C5-FB7B-4949B6E95E28}"/>
                </a:ext>
              </a:extLst>
            </p:cNvPr>
            <p:cNvSpPr/>
            <p:nvPr/>
          </p:nvSpPr>
          <p:spPr>
            <a:xfrm>
              <a:off x="4178085"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1189D2ED-4265-CE11-D1E1-387FD820EAFA}"/>
                </a:ext>
              </a:extLst>
            </p:cNvPr>
            <p:cNvSpPr/>
            <p:nvPr/>
          </p:nvSpPr>
          <p:spPr>
            <a:xfrm>
              <a:off x="1395898"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4A44BABB-98EC-4101-3470-524687B5A0DD}"/>
                </a:ext>
              </a:extLst>
            </p:cNvPr>
            <p:cNvSpPr/>
            <p:nvPr/>
          </p:nvSpPr>
          <p:spPr>
            <a:xfrm>
              <a:off x="246765" y="2066472"/>
              <a:ext cx="1035389"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9" name="Rectangle 58">
              <a:extLst>
                <a:ext uri="{FF2B5EF4-FFF2-40B4-BE49-F238E27FC236}">
                  <a16:creationId xmlns:a16="http://schemas.microsoft.com/office/drawing/2014/main" id="{44BCC0AC-FFF0-F118-D711-90573836E92D}"/>
                </a:ext>
              </a:extLst>
            </p:cNvPr>
            <p:cNvSpPr/>
            <p:nvPr/>
          </p:nvSpPr>
          <p:spPr>
            <a:xfrm>
              <a:off x="4963781"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E7415075-CC5A-D89E-1A8A-A0707E55BAC9}"/>
                </a:ext>
              </a:extLst>
            </p:cNvPr>
            <p:cNvSpPr/>
            <p:nvPr/>
          </p:nvSpPr>
          <p:spPr>
            <a:xfrm>
              <a:off x="5749477"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1" name="Rectangle 60">
              <a:extLst>
                <a:ext uri="{FF2B5EF4-FFF2-40B4-BE49-F238E27FC236}">
                  <a16:creationId xmlns:a16="http://schemas.microsoft.com/office/drawing/2014/main" id="{AAF30606-B6BA-5A5E-B1FB-5B933623AD6F}"/>
                </a:ext>
              </a:extLst>
            </p:cNvPr>
            <p:cNvSpPr/>
            <p:nvPr/>
          </p:nvSpPr>
          <p:spPr>
            <a:xfrm>
              <a:off x="6535173"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Rectangle 61">
              <a:extLst>
                <a:ext uri="{FF2B5EF4-FFF2-40B4-BE49-F238E27FC236}">
                  <a16:creationId xmlns:a16="http://schemas.microsoft.com/office/drawing/2014/main" id="{8E0368CC-1ED1-E5B6-20E8-C2B0258CBF1E}"/>
                </a:ext>
              </a:extLst>
            </p:cNvPr>
            <p:cNvSpPr/>
            <p:nvPr/>
          </p:nvSpPr>
          <p:spPr>
            <a:xfrm>
              <a:off x="7320869" y="28538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3" name="Rectangle 62">
              <a:extLst>
                <a:ext uri="{FF2B5EF4-FFF2-40B4-BE49-F238E27FC236}">
                  <a16:creationId xmlns:a16="http://schemas.microsoft.com/office/drawing/2014/main" id="{3EBF6B97-CE79-9F03-A975-1E8942C2A129}"/>
                </a:ext>
              </a:extLst>
            </p:cNvPr>
            <p:cNvSpPr/>
            <p:nvPr/>
          </p:nvSpPr>
          <p:spPr>
            <a:xfrm>
              <a:off x="2150764"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4" name="Rectangle 63">
              <a:extLst>
                <a:ext uri="{FF2B5EF4-FFF2-40B4-BE49-F238E27FC236}">
                  <a16:creationId xmlns:a16="http://schemas.microsoft.com/office/drawing/2014/main" id="{C5BF590F-62AB-AB6C-802E-8FA65B20ED3D}"/>
                </a:ext>
              </a:extLst>
            </p:cNvPr>
            <p:cNvSpPr/>
            <p:nvPr/>
          </p:nvSpPr>
          <p:spPr>
            <a:xfrm>
              <a:off x="2936460"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5" name="Rectangle 64">
              <a:extLst>
                <a:ext uri="{FF2B5EF4-FFF2-40B4-BE49-F238E27FC236}">
                  <a16:creationId xmlns:a16="http://schemas.microsoft.com/office/drawing/2014/main" id="{5DFDF242-F3A7-36CB-545B-B7BAD1A0BCA8}"/>
                </a:ext>
              </a:extLst>
            </p:cNvPr>
            <p:cNvSpPr/>
            <p:nvPr/>
          </p:nvSpPr>
          <p:spPr>
            <a:xfrm>
              <a:off x="3722156"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6" name="Rectangle 65">
              <a:extLst>
                <a:ext uri="{FF2B5EF4-FFF2-40B4-BE49-F238E27FC236}">
                  <a16:creationId xmlns:a16="http://schemas.microsoft.com/office/drawing/2014/main" id="{284B7161-AABD-FE9D-1F9E-73429C53AE30}"/>
                </a:ext>
              </a:extLst>
            </p:cNvPr>
            <p:cNvSpPr/>
            <p:nvPr/>
          </p:nvSpPr>
          <p:spPr>
            <a:xfrm>
              <a:off x="4507852"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7" name="Rectangle 66">
              <a:extLst>
                <a:ext uri="{FF2B5EF4-FFF2-40B4-BE49-F238E27FC236}">
                  <a16:creationId xmlns:a16="http://schemas.microsoft.com/office/drawing/2014/main" id="{B6BDF30A-034E-634E-6C7E-2308D82BDA59}"/>
                </a:ext>
              </a:extLst>
            </p:cNvPr>
            <p:cNvSpPr/>
            <p:nvPr/>
          </p:nvSpPr>
          <p:spPr>
            <a:xfrm>
              <a:off x="5293548"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8" name="Rectangle 67">
              <a:extLst>
                <a:ext uri="{FF2B5EF4-FFF2-40B4-BE49-F238E27FC236}">
                  <a16:creationId xmlns:a16="http://schemas.microsoft.com/office/drawing/2014/main" id="{30EA985C-FD83-B7D8-769A-75D17BA226D2}"/>
                </a:ext>
              </a:extLst>
            </p:cNvPr>
            <p:cNvSpPr/>
            <p:nvPr/>
          </p:nvSpPr>
          <p:spPr>
            <a:xfrm>
              <a:off x="6079244"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9" name="Rectangle 68">
              <a:extLst>
                <a:ext uri="{FF2B5EF4-FFF2-40B4-BE49-F238E27FC236}">
                  <a16:creationId xmlns:a16="http://schemas.microsoft.com/office/drawing/2014/main" id="{159016E2-EED2-379C-5FB0-BE54754E5EFF}"/>
                </a:ext>
              </a:extLst>
            </p:cNvPr>
            <p:cNvSpPr/>
            <p:nvPr/>
          </p:nvSpPr>
          <p:spPr>
            <a:xfrm>
              <a:off x="6864940"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0" name="Rectangle 69">
              <a:extLst>
                <a:ext uri="{FF2B5EF4-FFF2-40B4-BE49-F238E27FC236}">
                  <a16:creationId xmlns:a16="http://schemas.microsoft.com/office/drawing/2014/main" id="{8B492B6B-7C3C-23DF-F1F7-10A8E644D521}"/>
                </a:ext>
              </a:extLst>
            </p:cNvPr>
            <p:cNvSpPr/>
            <p:nvPr/>
          </p:nvSpPr>
          <p:spPr>
            <a:xfrm>
              <a:off x="7650636" y="206647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240551592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2FBEC0-42B4-1979-E77A-3359540E1785}"/>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DB291CE-A44A-BC72-4632-F3DAC89B2B7C}"/>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4BDCE361-AC96-4780-DBAF-6E2EE2BF12C8}"/>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60CBA5E4-9EEB-89CF-D7D6-F23C9B4CCBF5}"/>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EBBF328B-DF86-94F2-07CC-D471757E7F63}"/>
              </a:ext>
            </a:extLst>
          </p:cNvPr>
          <p:cNvGrpSpPr/>
          <p:nvPr/>
        </p:nvGrpSpPr>
        <p:grpSpPr>
          <a:xfrm>
            <a:off x="212651" y="244550"/>
            <a:ext cx="7591647" cy="1596050"/>
            <a:chOff x="212651" y="244549"/>
            <a:chExt cx="7591647" cy="2105247"/>
          </a:xfrm>
        </p:grpSpPr>
        <p:sp>
          <p:nvSpPr>
            <p:cNvPr id="6" name="Right Triangle 5">
              <a:extLst>
                <a:ext uri="{FF2B5EF4-FFF2-40B4-BE49-F238E27FC236}">
                  <a16:creationId xmlns:a16="http://schemas.microsoft.com/office/drawing/2014/main" id="{9E8FA3AB-A3F4-4613-5DF3-152AADD7B2A1}"/>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284AABF0-83DD-BCFC-04BB-D7F986D7928F}"/>
                </a:ext>
              </a:extLst>
            </p:cNvPr>
            <p:cNvSpPr/>
            <p:nvPr/>
          </p:nvSpPr>
          <p:spPr>
            <a:xfrm rot="21009592">
              <a:off x="1348974" y="590818"/>
              <a:ext cx="3389069"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Bonds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8" name="Group 7">
            <a:extLst>
              <a:ext uri="{FF2B5EF4-FFF2-40B4-BE49-F238E27FC236}">
                <a16:creationId xmlns:a16="http://schemas.microsoft.com/office/drawing/2014/main" id="{6E39D782-E754-B1C6-9104-AC14236177DC}"/>
              </a:ext>
            </a:extLst>
          </p:cNvPr>
          <p:cNvGrpSpPr/>
          <p:nvPr/>
        </p:nvGrpSpPr>
        <p:grpSpPr>
          <a:xfrm>
            <a:off x="268280" y="317254"/>
            <a:ext cx="11415721" cy="6324978"/>
            <a:chOff x="268280" y="317254"/>
            <a:chExt cx="11415721" cy="6324978"/>
          </a:xfrm>
        </p:grpSpPr>
        <p:sp>
          <p:nvSpPr>
            <p:cNvPr id="9" name="Rectangle: Rounded Corners 8">
              <a:extLst>
                <a:ext uri="{FF2B5EF4-FFF2-40B4-BE49-F238E27FC236}">
                  <a16:creationId xmlns:a16="http://schemas.microsoft.com/office/drawing/2014/main" id="{E01F7ED5-9CBB-A684-93DE-35774220D7F8}"/>
                </a:ext>
              </a:extLst>
            </p:cNvPr>
            <p:cNvSpPr/>
            <p:nvPr/>
          </p:nvSpPr>
          <p:spPr>
            <a:xfrm>
              <a:off x="8940801" y="317254"/>
              <a:ext cx="2743200" cy="2552700"/>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C57A8B6C-AE10-45E1-2C7E-D790533AD251}"/>
                </a:ext>
              </a:extLst>
            </p:cNvPr>
            <p:cNvSpPr/>
            <p:nvPr/>
          </p:nvSpPr>
          <p:spPr>
            <a:xfrm>
              <a:off x="8928100" y="3111254"/>
              <a:ext cx="2743200" cy="11684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7E4FB88-A3C4-2097-CF05-AD799B61C45D}"/>
                </a:ext>
              </a:extLst>
            </p:cNvPr>
            <p:cNvSpPr/>
            <p:nvPr/>
          </p:nvSpPr>
          <p:spPr>
            <a:xfrm>
              <a:off x="9323311" y="3310733"/>
              <a:ext cx="1952779"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Flemish</a:t>
              </a:r>
            </a:p>
          </p:txBody>
        </p:sp>
        <p:sp>
          <p:nvSpPr>
            <p:cNvPr id="12" name="Rectangle: Rounded Corners 11">
              <a:extLst>
                <a:ext uri="{FF2B5EF4-FFF2-40B4-BE49-F238E27FC236}">
                  <a16:creationId xmlns:a16="http://schemas.microsoft.com/office/drawing/2014/main" id="{3F4058B9-1E89-0A65-C8B6-B8D2CEA12C37}"/>
                </a:ext>
              </a:extLst>
            </p:cNvPr>
            <p:cNvSpPr/>
            <p:nvPr/>
          </p:nvSpPr>
          <p:spPr>
            <a:xfrm>
              <a:off x="8928100" y="4520953"/>
              <a:ext cx="2743200" cy="2121279"/>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Contains full, 1 quarter and 3 quarter bats. First course contains a full brick followed by a half bat, alternated. The second course starts with 1 quarter bat, then half bat then full brick</a:t>
              </a:r>
              <a:endParaRPr lang="en-GB" dirty="0">
                <a:solidFill>
                  <a:srgbClr val="800000"/>
                </a:solidFill>
              </a:endParaRPr>
            </a:p>
          </p:txBody>
        </p:sp>
        <p:pic>
          <p:nvPicPr>
            <p:cNvPr id="13" name="Picture 12">
              <a:extLst>
                <a:ext uri="{FF2B5EF4-FFF2-40B4-BE49-F238E27FC236}">
                  <a16:creationId xmlns:a16="http://schemas.microsoft.com/office/drawing/2014/main" id="{0DCEDE46-4B66-949F-745B-7E273C7DECB3}"/>
                </a:ext>
              </a:extLst>
            </p:cNvPr>
            <p:cNvPicPr>
              <a:picLocks noChangeAspect="1"/>
            </p:cNvPicPr>
            <p:nvPr/>
          </p:nvPicPr>
          <p:blipFill>
            <a:blip r:embed="rId3">
              <a:clrChange>
                <a:clrFrom>
                  <a:srgbClr val="CCCCC9"/>
                </a:clrFrom>
                <a:clrTo>
                  <a:srgbClr val="CCCCC9">
                    <a:alpha val="0"/>
                  </a:srgbClr>
                </a:clrTo>
              </a:clrChange>
              <a:extLst>
                <a:ext uri="{28A0092B-C50C-407E-A947-70E740481C1C}">
                  <a14:useLocalDpi xmlns:a14="http://schemas.microsoft.com/office/drawing/2010/main" val="0"/>
                </a:ext>
              </a:extLst>
            </a:blip>
            <a:stretch>
              <a:fillRect/>
            </a:stretch>
          </p:blipFill>
          <p:spPr>
            <a:xfrm>
              <a:off x="8979625" y="682804"/>
              <a:ext cx="2665551" cy="1821599"/>
            </a:xfrm>
            <a:prstGeom prst="rect">
              <a:avLst/>
            </a:prstGeom>
          </p:spPr>
        </p:pic>
        <p:sp>
          <p:nvSpPr>
            <p:cNvPr id="14" name="Rectangle 13">
              <a:extLst>
                <a:ext uri="{FF2B5EF4-FFF2-40B4-BE49-F238E27FC236}">
                  <a16:creationId xmlns:a16="http://schemas.microsoft.com/office/drawing/2014/main" id="{F8A919B5-D7F6-7875-C950-4A4AAED3D09B}"/>
                </a:ext>
              </a:extLst>
            </p:cNvPr>
            <p:cNvSpPr/>
            <p:nvPr/>
          </p:nvSpPr>
          <p:spPr>
            <a:xfrm>
              <a:off x="268280" y="599997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067732FD-A1B1-54A3-B0A6-2F9DEBA46262}"/>
                </a:ext>
              </a:extLst>
            </p:cNvPr>
            <p:cNvSpPr/>
            <p:nvPr/>
          </p:nvSpPr>
          <p:spPr>
            <a:xfrm>
              <a:off x="1816546" y="599997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9DB238A7-7677-301D-6CD1-236AB316A300}"/>
                </a:ext>
              </a:extLst>
            </p:cNvPr>
            <p:cNvSpPr/>
            <p:nvPr/>
          </p:nvSpPr>
          <p:spPr>
            <a:xfrm>
              <a:off x="662547" y="526046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5EB01B3F-FA1C-3C08-C5E9-56BCD819F7C1}"/>
                </a:ext>
              </a:extLst>
            </p:cNvPr>
            <p:cNvSpPr/>
            <p:nvPr/>
          </p:nvSpPr>
          <p:spPr>
            <a:xfrm>
              <a:off x="1422278" y="5260463"/>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771AC27D-42E8-4882-C859-90FC0A45E565}"/>
                </a:ext>
              </a:extLst>
            </p:cNvPr>
            <p:cNvSpPr/>
            <p:nvPr/>
          </p:nvSpPr>
          <p:spPr>
            <a:xfrm>
              <a:off x="268280" y="5260463"/>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1A493B41-295D-C4E8-DE5B-D93B891194C2}"/>
                </a:ext>
              </a:extLst>
            </p:cNvPr>
            <p:cNvSpPr/>
            <p:nvPr/>
          </p:nvSpPr>
          <p:spPr>
            <a:xfrm>
              <a:off x="2970544" y="526046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7D38AFCB-7992-F33D-8B20-45BC85727179}"/>
                </a:ext>
              </a:extLst>
            </p:cNvPr>
            <p:cNvSpPr/>
            <p:nvPr/>
          </p:nvSpPr>
          <p:spPr>
            <a:xfrm>
              <a:off x="7586538" y="5246675"/>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A430E7D6-9A6B-A6EB-028C-E0A193C079EF}"/>
                </a:ext>
              </a:extLst>
            </p:cNvPr>
            <p:cNvSpPr/>
            <p:nvPr/>
          </p:nvSpPr>
          <p:spPr>
            <a:xfrm>
              <a:off x="2576277" y="599997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A672F352-A363-FE4D-FB62-7AC2D6D3AB41}"/>
                </a:ext>
              </a:extLst>
            </p:cNvPr>
            <p:cNvSpPr/>
            <p:nvPr/>
          </p:nvSpPr>
          <p:spPr>
            <a:xfrm>
              <a:off x="4124543" y="599997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5637C02D-46B0-8A14-9A8E-C96B85484FA3}"/>
                </a:ext>
              </a:extLst>
            </p:cNvPr>
            <p:cNvSpPr/>
            <p:nvPr/>
          </p:nvSpPr>
          <p:spPr>
            <a:xfrm>
              <a:off x="4884274" y="599997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7ECCE2B-C452-4693-1DE5-C36A7A693B65}"/>
                </a:ext>
              </a:extLst>
            </p:cNvPr>
            <p:cNvSpPr/>
            <p:nvPr/>
          </p:nvSpPr>
          <p:spPr>
            <a:xfrm>
              <a:off x="6432540" y="599997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1603C9C2-E287-30F3-0CD3-D4073456DD34}"/>
                </a:ext>
              </a:extLst>
            </p:cNvPr>
            <p:cNvSpPr/>
            <p:nvPr/>
          </p:nvSpPr>
          <p:spPr>
            <a:xfrm>
              <a:off x="7190792" y="599997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058A2BCC-D970-95CE-B608-8EDB384D7264}"/>
                </a:ext>
              </a:extLst>
            </p:cNvPr>
            <p:cNvSpPr/>
            <p:nvPr/>
          </p:nvSpPr>
          <p:spPr>
            <a:xfrm>
              <a:off x="3730275" y="5260463"/>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060E3EC2-DCA1-3CEA-D451-035AD5E4BB60}"/>
                </a:ext>
              </a:extLst>
            </p:cNvPr>
            <p:cNvSpPr/>
            <p:nvPr/>
          </p:nvSpPr>
          <p:spPr>
            <a:xfrm>
              <a:off x="5278541" y="526046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EA148E9F-E4E8-2CB8-997B-F5570EA9A24C}"/>
                </a:ext>
              </a:extLst>
            </p:cNvPr>
            <p:cNvSpPr/>
            <p:nvPr/>
          </p:nvSpPr>
          <p:spPr>
            <a:xfrm>
              <a:off x="6038272" y="524667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C992F8E8-45DE-9BDF-AFD7-6F304A5D8FD3}"/>
                </a:ext>
              </a:extLst>
            </p:cNvPr>
            <p:cNvSpPr/>
            <p:nvPr/>
          </p:nvSpPr>
          <p:spPr>
            <a:xfrm>
              <a:off x="268280" y="451405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47D96544-DFEF-FD4E-FA8D-FB6FD8628F17}"/>
                </a:ext>
              </a:extLst>
            </p:cNvPr>
            <p:cNvSpPr/>
            <p:nvPr/>
          </p:nvSpPr>
          <p:spPr>
            <a:xfrm>
              <a:off x="1816546" y="451405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1CBA8E59-5807-8AAA-03EC-9C9359D4A52C}"/>
                </a:ext>
              </a:extLst>
            </p:cNvPr>
            <p:cNvSpPr/>
            <p:nvPr/>
          </p:nvSpPr>
          <p:spPr>
            <a:xfrm>
              <a:off x="662547" y="3774547"/>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232A8817-ADF8-0943-37B2-6E183072D5E3}"/>
                </a:ext>
              </a:extLst>
            </p:cNvPr>
            <p:cNvSpPr/>
            <p:nvPr/>
          </p:nvSpPr>
          <p:spPr>
            <a:xfrm>
              <a:off x="1422278" y="377454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43F583D1-2082-2D81-DBC8-3819E94E5E14}"/>
                </a:ext>
              </a:extLst>
            </p:cNvPr>
            <p:cNvSpPr/>
            <p:nvPr/>
          </p:nvSpPr>
          <p:spPr>
            <a:xfrm>
              <a:off x="268280" y="3774547"/>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3A86B776-AA5D-D965-98B3-300B5DFEAB21}"/>
                </a:ext>
              </a:extLst>
            </p:cNvPr>
            <p:cNvSpPr/>
            <p:nvPr/>
          </p:nvSpPr>
          <p:spPr>
            <a:xfrm>
              <a:off x="2970544" y="3774547"/>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28007144-B0A8-621B-DCEF-ABE7CE1A216C}"/>
                </a:ext>
              </a:extLst>
            </p:cNvPr>
            <p:cNvSpPr/>
            <p:nvPr/>
          </p:nvSpPr>
          <p:spPr>
            <a:xfrm>
              <a:off x="7586538" y="3760759"/>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1B6356D1-4919-E7DF-D2D5-D8ADF58C5915}"/>
                </a:ext>
              </a:extLst>
            </p:cNvPr>
            <p:cNvSpPr/>
            <p:nvPr/>
          </p:nvSpPr>
          <p:spPr>
            <a:xfrm>
              <a:off x="2576277" y="451405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20B8DBE2-5BDF-0413-05AE-3DE2CB50EB78}"/>
                </a:ext>
              </a:extLst>
            </p:cNvPr>
            <p:cNvSpPr/>
            <p:nvPr/>
          </p:nvSpPr>
          <p:spPr>
            <a:xfrm>
              <a:off x="4124543" y="451405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24BEFD91-978A-90A4-FB69-66908B751330}"/>
                </a:ext>
              </a:extLst>
            </p:cNvPr>
            <p:cNvSpPr/>
            <p:nvPr/>
          </p:nvSpPr>
          <p:spPr>
            <a:xfrm>
              <a:off x="4884274" y="451405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F5333874-7B85-FD37-8CE9-F64A5882E781}"/>
                </a:ext>
              </a:extLst>
            </p:cNvPr>
            <p:cNvSpPr/>
            <p:nvPr/>
          </p:nvSpPr>
          <p:spPr>
            <a:xfrm>
              <a:off x="6432540" y="451405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2FAAE4CF-44CC-62DD-EA67-761DDB8B0356}"/>
                </a:ext>
              </a:extLst>
            </p:cNvPr>
            <p:cNvSpPr/>
            <p:nvPr/>
          </p:nvSpPr>
          <p:spPr>
            <a:xfrm>
              <a:off x="7190792" y="4514058"/>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5CE27B18-9A95-B0DF-1FFD-BB892E96F635}"/>
                </a:ext>
              </a:extLst>
            </p:cNvPr>
            <p:cNvSpPr/>
            <p:nvPr/>
          </p:nvSpPr>
          <p:spPr>
            <a:xfrm>
              <a:off x="3730275" y="377454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EE454A48-439A-646C-F533-1A80E2A91B4E}"/>
                </a:ext>
              </a:extLst>
            </p:cNvPr>
            <p:cNvSpPr/>
            <p:nvPr/>
          </p:nvSpPr>
          <p:spPr>
            <a:xfrm>
              <a:off x="5278541" y="3774547"/>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A801269A-2CB6-876B-DB30-9D23C2BC7561}"/>
                </a:ext>
              </a:extLst>
            </p:cNvPr>
            <p:cNvSpPr/>
            <p:nvPr/>
          </p:nvSpPr>
          <p:spPr>
            <a:xfrm>
              <a:off x="6038272" y="3760759"/>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25A63CFC-8587-CFBB-AFD2-74451FE99F85}"/>
                </a:ext>
              </a:extLst>
            </p:cNvPr>
            <p:cNvSpPr/>
            <p:nvPr/>
          </p:nvSpPr>
          <p:spPr>
            <a:xfrm>
              <a:off x="268280" y="30143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86EC401D-A7B5-2312-5614-AA8AED53ED2C}"/>
                </a:ext>
              </a:extLst>
            </p:cNvPr>
            <p:cNvSpPr/>
            <p:nvPr/>
          </p:nvSpPr>
          <p:spPr>
            <a:xfrm>
              <a:off x="1816546" y="301435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9F362EA9-57B2-B3A5-0006-8795350B36B1}"/>
                </a:ext>
              </a:extLst>
            </p:cNvPr>
            <p:cNvSpPr/>
            <p:nvPr/>
          </p:nvSpPr>
          <p:spPr>
            <a:xfrm>
              <a:off x="662547" y="227484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C1C607F5-34B4-7C35-ACCC-C25E26D941D0}"/>
                </a:ext>
              </a:extLst>
            </p:cNvPr>
            <p:cNvSpPr/>
            <p:nvPr/>
          </p:nvSpPr>
          <p:spPr>
            <a:xfrm>
              <a:off x="1422278" y="2274843"/>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0408D78C-F02C-366C-D5B2-6320285F1D15}"/>
                </a:ext>
              </a:extLst>
            </p:cNvPr>
            <p:cNvSpPr/>
            <p:nvPr/>
          </p:nvSpPr>
          <p:spPr>
            <a:xfrm>
              <a:off x="268280" y="2274843"/>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45C7738A-D476-2794-4910-513546835AEC}"/>
                </a:ext>
              </a:extLst>
            </p:cNvPr>
            <p:cNvSpPr/>
            <p:nvPr/>
          </p:nvSpPr>
          <p:spPr>
            <a:xfrm>
              <a:off x="2970544" y="227484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F58E157C-1029-3073-6AD6-033137813D7D}"/>
                </a:ext>
              </a:extLst>
            </p:cNvPr>
            <p:cNvSpPr/>
            <p:nvPr/>
          </p:nvSpPr>
          <p:spPr>
            <a:xfrm>
              <a:off x="7586538" y="2261055"/>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226353C3-13B0-A3FF-16CD-01601598C26B}"/>
                </a:ext>
              </a:extLst>
            </p:cNvPr>
            <p:cNvSpPr/>
            <p:nvPr/>
          </p:nvSpPr>
          <p:spPr>
            <a:xfrm>
              <a:off x="2576277" y="30143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A916041A-39C3-83BD-2B84-7328FB169A69}"/>
                </a:ext>
              </a:extLst>
            </p:cNvPr>
            <p:cNvSpPr/>
            <p:nvPr/>
          </p:nvSpPr>
          <p:spPr>
            <a:xfrm>
              <a:off x="4124543" y="301435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4D7C55CA-7205-607A-E8E4-2212CD407875}"/>
                </a:ext>
              </a:extLst>
            </p:cNvPr>
            <p:cNvSpPr/>
            <p:nvPr/>
          </p:nvSpPr>
          <p:spPr>
            <a:xfrm>
              <a:off x="4884274" y="30143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E1B325E5-4ADB-BBAA-13B2-F0A381884666}"/>
                </a:ext>
              </a:extLst>
            </p:cNvPr>
            <p:cNvSpPr/>
            <p:nvPr/>
          </p:nvSpPr>
          <p:spPr>
            <a:xfrm>
              <a:off x="6432540" y="301435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15ADEF10-80E4-4E10-4037-68B1EC3C4685}"/>
                </a:ext>
              </a:extLst>
            </p:cNvPr>
            <p:cNvSpPr/>
            <p:nvPr/>
          </p:nvSpPr>
          <p:spPr>
            <a:xfrm>
              <a:off x="7190792" y="3014354"/>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B005241D-F352-9DC7-ACAD-85889DE13E6B}"/>
                </a:ext>
              </a:extLst>
            </p:cNvPr>
            <p:cNvSpPr/>
            <p:nvPr/>
          </p:nvSpPr>
          <p:spPr>
            <a:xfrm>
              <a:off x="3730275" y="2274843"/>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29A3294F-B5D8-F56A-6D45-507A7A415A0A}"/>
                </a:ext>
              </a:extLst>
            </p:cNvPr>
            <p:cNvSpPr/>
            <p:nvPr/>
          </p:nvSpPr>
          <p:spPr>
            <a:xfrm>
              <a:off x="5278541" y="2274843"/>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BF900F62-BF94-9DE8-D14A-7301E7A8121F}"/>
                </a:ext>
              </a:extLst>
            </p:cNvPr>
            <p:cNvSpPr/>
            <p:nvPr/>
          </p:nvSpPr>
          <p:spPr>
            <a:xfrm>
              <a:off x="6038272" y="226105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368474272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61BC9A-A445-08D4-89AF-96C5A047CF96}"/>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ED7929D-8242-7B7D-7401-ED269C67E8A5}"/>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5B21182A-860B-73FB-952F-033F4B433AF1}"/>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02C37F00-0B1B-EBDF-D84F-3588D77974C8}"/>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94C4FAF4-5347-335A-A96B-B1B0EA0198CA}"/>
              </a:ext>
            </a:extLst>
          </p:cNvPr>
          <p:cNvGrpSpPr/>
          <p:nvPr/>
        </p:nvGrpSpPr>
        <p:grpSpPr>
          <a:xfrm>
            <a:off x="212651" y="244550"/>
            <a:ext cx="7591647" cy="1596050"/>
            <a:chOff x="212651" y="244549"/>
            <a:chExt cx="7591647" cy="2105247"/>
          </a:xfrm>
        </p:grpSpPr>
        <p:sp>
          <p:nvSpPr>
            <p:cNvPr id="6" name="Right Triangle 5">
              <a:extLst>
                <a:ext uri="{FF2B5EF4-FFF2-40B4-BE49-F238E27FC236}">
                  <a16:creationId xmlns:a16="http://schemas.microsoft.com/office/drawing/2014/main" id="{C4F7D433-FBA1-B967-B0B9-7765B090899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93EDDFD-4DE1-160A-4CA6-9A2F086E14ED}"/>
                </a:ext>
              </a:extLst>
            </p:cNvPr>
            <p:cNvSpPr/>
            <p:nvPr/>
          </p:nvSpPr>
          <p:spPr>
            <a:xfrm rot="21009592">
              <a:off x="1348974" y="590818"/>
              <a:ext cx="3389069"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a:t>
              </a:r>
              <a:r>
                <a:rPr lang="en-US" sz="720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Bonds</a:t>
              </a: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t>
              </a:r>
            </a:p>
          </p:txBody>
        </p:sp>
      </p:grpSp>
      <p:grpSp>
        <p:nvGrpSpPr>
          <p:cNvPr id="8" name="Group 7">
            <a:extLst>
              <a:ext uri="{FF2B5EF4-FFF2-40B4-BE49-F238E27FC236}">
                <a16:creationId xmlns:a16="http://schemas.microsoft.com/office/drawing/2014/main" id="{37DD2E63-DE0C-3361-A283-934DCB0F5584}"/>
              </a:ext>
            </a:extLst>
          </p:cNvPr>
          <p:cNvGrpSpPr/>
          <p:nvPr/>
        </p:nvGrpSpPr>
        <p:grpSpPr>
          <a:xfrm>
            <a:off x="213766" y="317254"/>
            <a:ext cx="11470235" cy="6419201"/>
            <a:chOff x="213766" y="317254"/>
            <a:chExt cx="11470235" cy="6419201"/>
          </a:xfrm>
        </p:grpSpPr>
        <p:sp>
          <p:nvSpPr>
            <p:cNvPr id="9" name="Rectangle: Rounded Corners 8">
              <a:extLst>
                <a:ext uri="{FF2B5EF4-FFF2-40B4-BE49-F238E27FC236}">
                  <a16:creationId xmlns:a16="http://schemas.microsoft.com/office/drawing/2014/main" id="{9B815C8D-52C0-DFA1-3BDA-F1329610F924}"/>
                </a:ext>
              </a:extLst>
            </p:cNvPr>
            <p:cNvSpPr/>
            <p:nvPr/>
          </p:nvSpPr>
          <p:spPr>
            <a:xfrm>
              <a:off x="8940801" y="317254"/>
              <a:ext cx="2743200" cy="2552700"/>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9A5636B6-3B0B-E6FF-09E2-761084104088}"/>
                </a:ext>
              </a:extLst>
            </p:cNvPr>
            <p:cNvSpPr/>
            <p:nvPr/>
          </p:nvSpPr>
          <p:spPr>
            <a:xfrm>
              <a:off x="8928100" y="3111254"/>
              <a:ext cx="2743200" cy="11684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8860195-2CFA-34B6-B4BE-629C6B5D2FE6}"/>
                </a:ext>
              </a:extLst>
            </p:cNvPr>
            <p:cNvSpPr/>
            <p:nvPr/>
          </p:nvSpPr>
          <p:spPr>
            <a:xfrm>
              <a:off x="9399454" y="3310733"/>
              <a:ext cx="1800493"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English</a:t>
              </a:r>
            </a:p>
          </p:txBody>
        </p:sp>
        <p:sp>
          <p:nvSpPr>
            <p:cNvPr id="12" name="Rectangle: Rounded Corners 11">
              <a:extLst>
                <a:ext uri="{FF2B5EF4-FFF2-40B4-BE49-F238E27FC236}">
                  <a16:creationId xmlns:a16="http://schemas.microsoft.com/office/drawing/2014/main" id="{EF9A587B-AE1F-CE3A-70CD-653084DCF743}"/>
                </a:ext>
              </a:extLst>
            </p:cNvPr>
            <p:cNvSpPr/>
            <p:nvPr/>
          </p:nvSpPr>
          <p:spPr>
            <a:xfrm>
              <a:off x="8928100" y="4520953"/>
              <a:ext cx="2743200" cy="2121279"/>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Contains full, 1 quarter and 3 quarter bats. First course is series of full bricks, second course starts with 1 quarter bat then a series of half bats.</a:t>
              </a:r>
              <a:endParaRPr lang="en-GB" dirty="0">
                <a:solidFill>
                  <a:srgbClr val="800000"/>
                </a:solidFill>
              </a:endParaRPr>
            </a:p>
          </p:txBody>
        </p:sp>
        <p:pic>
          <p:nvPicPr>
            <p:cNvPr id="13" name="Picture 12" descr="A picture containing building&#10;&#10;Description automatically generated">
              <a:extLst>
                <a:ext uri="{FF2B5EF4-FFF2-40B4-BE49-F238E27FC236}">
                  <a16:creationId xmlns:a16="http://schemas.microsoft.com/office/drawing/2014/main" id="{D23D09AA-3D58-4352-F074-7CEF6B8750F4}"/>
                </a:ext>
              </a:extLst>
            </p:cNvPr>
            <p:cNvPicPr>
              <a:picLocks noChangeAspect="1"/>
            </p:cNvPicPr>
            <p:nvPr/>
          </p:nvPicPr>
          <p:blipFill>
            <a:blip r:embed="rId3">
              <a:clrChange>
                <a:clrFrom>
                  <a:srgbClr val="C6CCC8"/>
                </a:clrFrom>
                <a:clrTo>
                  <a:srgbClr val="C6CCC8">
                    <a:alpha val="0"/>
                  </a:srgbClr>
                </a:clrTo>
              </a:clrChange>
              <a:extLst>
                <a:ext uri="{28A0092B-C50C-407E-A947-70E740481C1C}">
                  <a14:useLocalDpi xmlns:a14="http://schemas.microsoft.com/office/drawing/2010/main" val="0"/>
                </a:ext>
              </a:extLst>
            </a:blip>
            <a:stretch>
              <a:fillRect/>
            </a:stretch>
          </p:blipFill>
          <p:spPr>
            <a:xfrm>
              <a:off x="9018450" y="521432"/>
              <a:ext cx="2665551" cy="1821599"/>
            </a:xfrm>
            <a:prstGeom prst="rect">
              <a:avLst/>
            </a:prstGeom>
          </p:spPr>
        </p:pic>
        <p:sp>
          <p:nvSpPr>
            <p:cNvPr id="14" name="Rectangle 13">
              <a:extLst>
                <a:ext uri="{FF2B5EF4-FFF2-40B4-BE49-F238E27FC236}">
                  <a16:creationId xmlns:a16="http://schemas.microsoft.com/office/drawing/2014/main" id="{28FCBF36-BF61-D839-0085-9BADB9712C04}"/>
                </a:ext>
              </a:extLst>
            </p:cNvPr>
            <p:cNvSpPr/>
            <p:nvPr/>
          </p:nvSpPr>
          <p:spPr>
            <a:xfrm>
              <a:off x="213766" y="609419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14">
              <a:extLst>
                <a:ext uri="{FF2B5EF4-FFF2-40B4-BE49-F238E27FC236}">
                  <a16:creationId xmlns:a16="http://schemas.microsoft.com/office/drawing/2014/main" id="{D439F71A-3C9D-BC46-53F3-EDEF1B87F868}"/>
                </a:ext>
              </a:extLst>
            </p:cNvPr>
            <p:cNvSpPr/>
            <p:nvPr/>
          </p:nvSpPr>
          <p:spPr>
            <a:xfrm>
              <a:off x="1786458" y="609419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37F2554C-A4D2-63CA-2E37-A9635667A759}"/>
                </a:ext>
              </a:extLst>
            </p:cNvPr>
            <p:cNvSpPr/>
            <p:nvPr/>
          </p:nvSpPr>
          <p:spPr>
            <a:xfrm>
              <a:off x="3345694" y="609419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912374D8-7EC5-2134-33C9-8877ED38C66D}"/>
                </a:ext>
              </a:extLst>
            </p:cNvPr>
            <p:cNvSpPr/>
            <p:nvPr/>
          </p:nvSpPr>
          <p:spPr>
            <a:xfrm>
              <a:off x="4900617" y="609419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9B591FC-2223-3560-CAC5-7CD06057A62E}"/>
                </a:ext>
              </a:extLst>
            </p:cNvPr>
            <p:cNvSpPr/>
            <p:nvPr/>
          </p:nvSpPr>
          <p:spPr>
            <a:xfrm>
              <a:off x="6477622" y="6094197"/>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18">
              <a:extLst>
                <a:ext uri="{FF2B5EF4-FFF2-40B4-BE49-F238E27FC236}">
                  <a16:creationId xmlns:a16="http://schemas.microsoft.com/office/drawing/2014/main" id="{35ACB500-FC88-CB09-C7BA-109F1211C59E}"/>
                </a:ext>
              </a:extLst>
            </p:cNvPr>
            <p:cNvSpPr/>
            <p:nvPr/>
          </p:nvSpPr>
          <p:spPr>
            <a:xfrm>
              <a:off x="608033"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9B3F25E4-F7F0-DFA1-345A-FDA68E79CE88}"/>
                </a:ext>
              </a:extLst>
            </p:cNvPr>
            <p:cNvSpPr/>
            <p:nvPr/>
          </p:nvSpPr>
          <p:spPr>
            <a:xfrm>
              <a:off x="213766" y="5310602"/>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Rectangle 20">
              <a:extLst>
                <a:ext uri="{FF2B5EF4-FFF2-40B4-BE49-F238E27FC236}">
                  <a16:creationId xmlns:a16="http://schemas.microsoft.com/office/drawing/2014/main" id="{D27409F6-12C1-1753-47A1-14678D7BCE59}"/>
                </a:ext>
              </a:extLst>
            </p:cNvPr>
            <p:cNvSpPr/>
            <p:nvPr/>
          </p:nvSpPr>
          <p:spPr>
            <a:xfrm>
              <a:off x="1367764"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7013EE02-0980-CBC7-CC9C-8583F4464E05}"/>
                </a:ext>
              </a:extLst>
            </p:cNvPr>
            <p:cNvSpPr/>
            <p:nvPr/>
          </p:nvSpPr>
          <p:spPr>
            <a:xfrm>
              <a:off x="2127495"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3" name="Rectangle 22">
              <a:extLst>
                <a:ext uri="{FF2B5EF4-FFF2-40B4-BE49-F238E27FC236}">
                  <a16:creationId xmlns:a16="http://schemas.microsoft.com/office/drawing/2014/main" id="{4810A4FC-9C71-6FAD-831F-CE5A4204786B}"/>
                </a:ext>
              </a:extLst>
            </p:cNvPr>
            <p:cNvSpPr/>
            <p:nvPr/>
          </p:nvSpPr>
          <p:spPr>
            <a:xfrm>
              <a:off x="2888826"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78170773-38FC-3B3E-945D-C058F138FD08}"/>
                </a:ext>
              </a:extLst>
            </p:cNvPr>
            <p:cNvSpPr/>
            <p:nvPr/>
          </p:nvSpPr>
          <p:spPr>
            <a:xfrm>
              <a:off x="3650157"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Rectangle 24">
              <a:extLst>
                <a:ext uri="{FF2B5EF4-FFF2-40B4-BE49-F238E27FC236}">
                  <a16:creationId xmlns:a16="http://schemas.microsoft.com/office/drawing/2014/main" id="{A3572EA6-88C5-58D8-B50F-4BF7F88417CA}"/>
                </a:ext>
              </a:extLst>
            </p:cNvPr>
            <p:cNvSpPr/>
            <p:nvPr/>
          </p:nvSpPr>
          <p:spPr>
            <a:xfrm>
              <a:off x="4411488"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CCCFB28C-C994-0C00-E64C-321FB34B101E}"/>
                </a:ext>
              </a:extLst>
            </p:cNvPr>
            <p:cNvSpPr/>
            <p:nvPr/>
          </p:nvSpPr>
          <p:spPr>
            <a:xfrm>
              <a:off x="5172819"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7" name="Rectangle 26">
              <a:extLst>
                <a:ext uri="{FF2B5EF4-FFF2-40B4-BE49-F238E27FC236}">
                  <a16:creationId xmlns:a16="http://schemas.microsoft.com/office/drawing/2014/main" id="{8B57D223-6302-D31C-87F2-E90ED56A7A87}"/>
                </a:ext>
              </a:extLst>
            </p:cNvPr>
            <p:cNvSpPr/>
            <p:nvPr/>
          </p:nvSpPr>
          <p:spPr>
            <a:xfrm>
              <a:off x="5934150"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4E7BF739-53AA-BC22-60C1-F47CBC781D60}"/>
                </a:ext>
              </a:extLst>
            </p:cNvPr>
            <p:cNvSpPr/>
            <p:nvPr/>
          </p:nvSpPr>
          <p:spPr>
            <a:xfrm>
              <a:off x="6695481" y="5310602"/>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9" name="Rectangle 28">
              <a:extLst>
                <a:ext uri="{FF2B5EF4-FFF2-40B4-BE49-F238E27FC236}">
                  <a16:creationId xmlns:a16="http://schemas.microsoft.com/office/drawing/2014/main" id="{5C510068-9F28-2E36-D786-A08CE6B39EAC}"/>
                </a:ext>
              </a:extLst>
            </p:cNvPr>
            <p:cNvSpPr/>
            <p:nvPr/>
          </p:nvSpPr>
          <p:spPr>
            <a:xfrm>
              <a:off x="213766" y="4495121"/>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205A7A5F-DB45-FBB8-27EE-58330B7FE635}"/>
                </a:ext>
              </a:extLst>
            </p:cNvPr>
            <p:cNvSpPr/>
            <p:nvPr/>
          </p:nvSpPr>
          <p:spPr>
            <a:xfrm>
              <a:off x="1779730" y="4495121"/>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1" name="Rectangle 30">
              <a:extLst>
                <a:ext uri="{FF2B5EF4-FFF2-40B4-BE49-F238E27FC236}">
                  <a16:creationId xmlns:a16="http://schemas.microsoft.com/office/drawing/2014/main" id="{3F6F140E-BE62-04B0-67D2-4331ED951875}"/>
                </a:ext>
              </a:extLst>
            </p:cNvPr>
            <p:cNvSpPr/>
            <p:nvPr/>
          </p:nvSpPr>
          <p:spPr>
            <a:xfrm>
              <a:off x="3345694" y="4495121"/>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4B867F34-3658-DADE-D01E-FCAF7E45EED1}"/>
                </a:ext>
              </a:extLst>
            </p:cNvPr>
            <p:cNvSpPr/>
            <p:nvPr/>
          </p:nvSpPr>
          <p:spPr>
            <a:xfrm>
              <a:off x="4911658" y="4495121"/>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Rectangle 32">
              <a:extLst>
                <a:ext uri="{FF2B5EF4-FFF2-40B4-BE49-F238E27FC236}">
                  <a16:creationId xmlns:a16="http://schemas.microsoft.com/office/drawing/2014/main" id="{20A5A80D-155E-F206-31F6-2A2BDE58AAC7}"/>
                </a:ext>
              </a:extLst>
            </p:cNvPr>
            <p:cNvSpPr/>
            <p:nvPr/>
          </p:nvSpPr>
          <p:spPr>
            <a:xfrm>
              <a:off x="6477622" y="4495121"/>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BBA5EA00-D829-8EDD-BD2E-72614AAB8274}"/>
                </a:ext>
              </a:extLst>
            </p:cNvPr>
            <p:cNvSpPr/>
            <p:nvPr/>
          </p:nvSpPr>
          <p:spPr>
            <a:xfrm>
              <a:off x="608033"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5" name="Rectangle 34">
              <a:extLst>
                <a:ext uri="{FF2B5EF4-FFF2-40B4-BE49-F238E27FC236}">
                  <a16:creationId xmlns:a16="http://schemas.microsoft.com/office/drawing/2014/main" id="{547176E9-1547-3111-38FA-1F15EFF996AD}"/>
                </a:ext>
              </a:extLst>
            </p:cNvPr>
            <p:cNvSpPr/>
            <p:nvPr/>
          </p:nvSpPr>
          <p:spPr>
            <a:xfrm>
              <a:off x="213766" y="3679394"/>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8D0681BD-A0F5-7F2D-4B2C-BBDDAC3F7525}"/>
                </a:ext>
              </a:extLst>
            </p:cNvPr>
            <p:cNvSpPr/>
            <p:nvPr/>
          </p:nvSpPr>
          <p:spPr>
            <a:xfrm>
              <a:off x="1367764"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7" name="Rectangle 36">
              <a:extLst>
                <a:ext uri="{FF2B5EF4-FFF2-40B4-BE49-F238E27FC236}">
                  <a16:creationId xmlns:a16="http://schemas.microsoft.com/office/drawing/2014/main" id="{7061CB02-7ABA-0747-4FD2-DFD745E028C5}"/>
                </a:ext>
              </a:extLst>
            </p:cNvPr>
            <p:cNvSpPr/>
            <p:nvPr/>
          </p:nvSpPr>
          <p:spPr>
            <a:xfrm>
              <a:off x="2127495"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3A7CCE80-F436-24E0-E9AE-B0DE69C2198A}"/>
                </a:ext>
              </a:extLst>
            </p:cNvPr>
            <p:cNvSpPr/>
            <p:nvPr/>
          </p:nvSpPr>
          <p:spPr>
            <a:xfrm>
              <a:off x="2888826"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9" name="Rectangle 38">
              <a:extLst>
                <a:ext uri="{FF2B5EF4-FFF2-40B4-BE49-F238E27FC236}">
                  <a16:creationId xmlns:a16="http://schemas.microsoft.com/office/drawing/2014/main" id="{449BE959-8B67-A0F8-41D6-EF4D52E7A307}"/>
                </a:ext>
              </a:extLst>
            </p:cNvPr>
            <p:cNvSpPr/>
            <p:nvPr/>
          </p:nvSpPr>
          <p:spPr>
            <a:xfrm>
              <a:off x="3650157"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2D621050-D348-EAC5-F10E-5DEBDA7A16D0}"/>
                </a:ext>
              </a:extLst>
            </p:cNvPr>
            <p:cNvSpPr/>
            <p:nvPr/>
          </p:nvSpPr>
          <p:spPr>
            <a:xfrm>
              <a:off x="4411488"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1" name="Rectangle 40">
              <a:extLst>
                <a:ext uri="{FF2B5EF4-FFF2-40B4-BE49-F238E27FC236}">
                  <a16:creationId xmlns:a16="http://schemas.microsoft.com/office/drawing/2014/main" id="{0F73C34E-1B39-F610-4E67-0E61C8F7AF70}"/>
                </a:ext>
              </a:extLst>
            </p:cNvPr>
            <p:cNvSpPr/>
            <p:nvPr/>
          </p:nvSpPr>
          <p:spPr>
            <a:xfrm>
              <a:off x="5172819"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14C9BAE1-58B5-756E-A8E3-37DB09A14184}"/>
                </a:ext>
              </a:extLst>
            </p:cNvPr>
            <p:cNvSpPr/>
            <p:nvPr/>
          </p:nvSpPr>
          <p:spPr>
            <a:xfrm>
              <a:off x="5934150"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3" name="Rectangle 42">
              <a:extLst>
                <a:ext uri="{FF2B5EF4-FFF2-40B4-BE49-F238E27FC236}">
                  <a16:creationId xmlns:a16="http://schemas.microsoft.com/office/drawing/2014/main" id="{597D20CA-4D7D-AE49-A4F6-94EFE2506977}"/>
                </a:ext>
              </a:extLst>
            </p:cNvPr>
            <p:cNvSpPr/>
            <p:nvPr/>
          </p:nvSpPr>
          <p:spPr>
            <a:xfrm>
              <a:off x="6695481" y="3679394"/>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B1763072-18FF-87EF-FAC1-D183554B00C7}"/>
                </a:ext>
              </a:extLst>
            </p:cNvPr>
            <p:cNvSpPr/>
            <p:nvPr/>
          </p:nvSpPr>
          <p:spPr>
            <a:xfrm>
              <a:off x="213766" y="289604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5" name="Rectangle 44">
              <a:extLst>
                <a:ext uri="{FF2B5EF4-FFF2-40B4-BE49-F238E27FC236}">
                  <a16:creationId xmlns:a16="http://schemas.microsoft.com/office/drawing/2014/main" id="{1A5B1866-BFE6-FC05-6EE5-D853CBED5946}"/>
                </a:ext>
              </a:extLst>
            </p:cNvPr>
            <p:cNvSpPr/>
            <p:nvPr/>
          </p:nvSpPr>
          <p:spPr>
            <a:xfrm>
              <a:off x="1779730" y="289604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4339D433-D31F-A8A6-9F3F-3A0917055991}"/>
                </a:ext>
              </a:extLst>
            </p:cNvPr>
            <p:cNvSpPr/>
            <p:nvPr/>
          </p:nvSpPr>
          <p:spPr>
            <a:xfrm>
              <a:off x="3345694" y="289604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7" name="Rectangle 46">
              <a:extLst>
                <a:ext uri="{FF2B5EF4-FFF2-40B4-BE49-F238E27FC236}">
                  <a16:creationId xmlns:a16="http://schemas.microsoft.com/office/drawing/2014/main" id="{BABFB4BB-676D-95A9-23C1-5EF20849C6D2}"/>
                </a:ext>
              </a:extLst>
            </p:cNvPr>
            <p:cNvSpPr/>
            <p:nvPr/>
          </p:nvSpPr>
          <p:spPr>
            <a:xfrm>
              <a:off x="4911658" y="289604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8D9A39D7-C234-8328-1255-81FB69BAD128}"/>
                </a:ext>
              </a:extLst>
            </p:cNvPr>
            <p:cNvSpPr/>
            <p:nvPr/>
          </p:nvSpPr>
          <p:spPr>
            <a:xfrm>
              <a:off x="6477622" y="2896045"/>
              <a:ext cx="1429657"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9" name="Rectangle 48">
              <a:extLst>
                <a:ext uri="{FF2B5EF4-FFF2-40B4-BE49-F238E27FC236}">
                  <a16:creationId xmlns:a16="http://schemas.microsoft.com/office/drawing/2014/main" id="{BFEEFE4C-7CA7-807C-A9CA-4202D58A9A44}"/>
                </a:ext>
              </a:extLst>
            </p:cNvPr>
            <p:cNvSpPr/>
            <p:nvPr/>
          </p:nvSpPr>
          <p:spPr>
            <a:xfrm>
              <a:off x="608033"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DE1F4386-69A6-2562-A78E-FBE10DEC980F}"/>
                </a:ext>
              </a:extLst>
            </p:cNvPr>
            <p:cNvSpPr/>
            <p:nvPr/>
          </p:nvSpPr>
          <p:spPr>
            <a:xfrm>
              <a:off x="213766" y="2080318"/>
              <a:ext cx="275658"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1" name="Rectangle 50">
              <a:extLst>
                <a:ext uri="{FF2B5EF4-FFF2-40B4-BE49-F238E27FC236}">
                  <a16:creationId xmlns:a16="http://schemas.microsoft.com/office/drawing/2014/main" id="{546AD122-F888-E707-B637-D460BDCE55B3}"/>
                </a:ext>
              </a:extLst>
            </p:cNvPr>
            <p:cNvSpPr/>
            <p:nvPr/>
          </p:nvSpPr>
          <p:spPr>
            <a:xfrm>
              <a:off x="1367764"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B6E03C53-9DA1-1507-36D5-C2390E9BCB46}"/>
                </a:ext>
              </a:extLst>
            </p:cNvPr>
            <p:cNvSpPr/>
            <p:nvPr/>
          </p:nvSpPr>
          <p:spPr>
            <a:xfrm>
              <a:off x="2127495"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3" name="Rectangle 52">
              <a:extLst>
                <a:ext uri="{FF2B5EF4-FFF2-40B4-BE49-F238E27FC236}">
                  <a16:creationId xmlns:a16="http://schemas.microsoft.com/office/drawing/2014/main" id="{62992412-5FA4-9203-7908-D60308BB62A2}"/>
                </a:ext>
              </a:extLst>
            </p:cNvPr>
            <p:cNvSpPr/>
            <p:nvPr/>
          </p:nvSpPr>
          <p:spPr>
            <a:xfrm>
              <a:off x="2888826"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1208CB53-6BB2-B7DA-C360-423B3CEEDB17}"/>
                </a:ext>
              </a:extLst>
            </p:cNvPr>
            <p:cNvSpPr/>
            <p:nvPr/>
          </p:nvSpPr>
          <p:spPr>
            <a:xfrm>
              <a:off x="3650157"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5" name="Rectangle 54">
              <a:extLst>
                <a:ext uri="{FF2B5EF4-FFF2-40B4-BE49-F238E27FC236}">
                  <a16:creationId xmlns:a16="http://schemas.microsoft.com/office/drawing/2014/main" id="{26BAE62C-A22C-E2F9-BB0D-5DE7FF5F9450}"/>
                </a:ext>
              </a:extLst>
            </p:cNvPr>
            <p:cNvSpPr/>
            <p:nvPr/>
          </p:nvSpPr>
          <p:spPr>
            <a:xfrm>
              <a:off x="4411488"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1598A49E-9CF7-65E8-6087-49BA2285180A}"/>
                </a:ext>
              </a:extLst>
            </p:cNvPr>
            <p:cNvSpPr/>
            <p:nvPr/>
          </p:nvSpPr>
          <p:spPr>
            <a:xfrm>
              <a:off x="5172819"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7" name="Rectangle 56">
              <a:extLst>
                <a:ext uri="{FF2B5EF4-FFF2-40B4-BE49-F238E27FC236}">
                  <a16:creationId xmlns:a16="http://schemas.microsoft.com/office/drawing/2014/main" id="{37050AA8-FA2B-FB5C-CFB2-6EF0D4DA8AC4}"/>
                </a:ext>
              </a:extLst>
            </p:cNvPr>
            <p:cNvSpPr/>
            <p:nvPr/>
          </p:nvSpPr>
          <p:spPr>
            <a:xfrm>
              <a:off x="5934150"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01570DF6-EF31-7981-14A4-B10648AC53E1}"/>
                </a:ext>
              </a:extLst>
            </p:cNvPr>
            <p:cNvSpPr/>
            <p:nvPr/>
          </p:nvSpPr>
          <p:spPr>
            <a:xfrm>
              <a:off x="6695481" y="2080318"/>
              <a:ext cx="641122" cy="642258"/>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Tree>
    <p:extLst>
      <p:ext uri="{BB962C8B-B14F-4D97-AF65-F5344CB8AC3E}">
        <p14:creationId xmlns:p14="http://schemas.microsoft.com/office/powerpoint/2010/main" val="54782646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5090BA-1E8C-759C-3DD8-DFEB33C0148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277BA04-2998-BFD7-EFC3-F116EA6CF9DD}"/>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B089F59F-2290-1186-3671-31250EFF7952}"/>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062FCA62-A47C-5222-46E5-F0EA9A6054DC}"/>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657BB5C9-ED29-9BF3-AD72-9F5E06CF7B29}"/>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B5708277-7FCB-98CC-CCD7-A44AFADA5350}"/>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3BF740AE-5190-22AE-BE89-A72DAD9BF173}"/>
                </a:ext>
              </a:extLst>
            </p:cNvPr>
            <p:cNvSpPr/>
            <p:nvPr/>
          </p:nvSpPr>
          <p:spPr>
            <a:xfrm rot="21009592">
              <a:off x="803492" y="697006"/>
              <a:ext cx="403168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Pointing Styles</a:t>
              </a:r>
            </a:p>
          </p:txBody>
        </p:sp>
      </p:grpSp>
      <p:sp>
        <p:nvSpPr>
          <p:cNvPr id="9" name="Rectangle: Rounded Corners 8">
            <a:extLst>
              <a:ext uri="{FF2B5EF4-FFF2-40B4-BE49-F238E27FC236}">
                <a16:creationId xmlns:a16="http://schemas.microsoft.com/office/drawing/2014/main" id="{1FEEBE43-735A-E5B0-8E83-2B5F6AE9D320}"/>
              </a:ext>
            </a:extLst>
          </p:cNvPr>
          <p:cNvSpPr/>
          <p:nvPr/>
        </p:nvSpPr>
        <p:spPr>
          <a:xfrm>
            <a:off x="6680200" y="1375032"/>
            <a:ext cx="5335647" cy="5270695"/>
          </a:xfrm>
          <a:prstGeom prst="roundRect">
            <a:avLst>
              <a:gd name="adj" fmla="val 3732"/>
            </a:avLst>
          </a:prstGeom>
          <a:solidFill>
            <a:schemeClr val="bg1"/>
          </a:solid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Rounded Corners 9">
            <a:extLst>
              <a:ext uri="{FF2B5EF4-FFF2-40B4-BE49-F238E27FC236}">
                <a16:creationId xmlns:a16="http://schemas.microsoft.com/office/drawing/2014/main" id="{303E8431-2336-A289-84C8-26CB60124846}"/>
              </a:ext>
            </a:extLst>
          </p:cNvPr>
          <p:cNvSpPr/>
          <p:nvPr/>
        </p:nvSpPr>
        <p:spPr>
          <a:xfrm>
            <a:off x="2997200" y="2082919"/>
            <a:ext cx="3860993" cy="707887"/>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0C9C721D-6A6E-4510-61F0-442387A1A91B}"/>
              </a:ext>
            </a:extLst>
          </p:cNvPr>
          <p:cNvSpPr/>
          <p:nvPr/>
        </p:nvSpPr>
        <p:spPr>
          <a:xfrm>
            <a:off x="2997199" y="3075056"/>
            <a:ext cx="3860993" cy="707887"/>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Rounded Corners 11">
            <a:extLst>
              <a:ext uri="{FF2B5EF4-FFF2-40B4-BE49-F238E27FC236}">
                <a16:creationId xmlns:a16="http://schemas.microsoft.com/office/drawing/2014/main" id="{675B30A4-88B3-E481-300E-1A170473DF98}"/>
              </a:ext>
            </a:extLst>
          </p:cNvPr>
          <p:cNvSpPr/>
          <p:nvPr/>
        </p:nvSpPr>
        <p:spPr>
          <a:xfrm>
            <a:off x="2997199" y="4067193"/>
            <a:ext cx="3860993" cy="707887"/>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5D8B8552-DB16-241D-9222-8FF94E85371D}"/>
              </a:ext>
            </a:extLst>
          </p:cNvPr>
          <p:cNvSpPr/>
          <p:nvPr/>
        </p:nvSpPr>
        <p:spPr>
          <a:xfrm>
            <a:off x="2997198" y="5059330"/>
            <a:ext cx="3860993" cy="707887"/>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4" name="Picture 13" descr="A close up of a logo&#10;&#10;Description automatically generated">
            <a:extLst>
              <a:ext uri="{FF2B5EF4-FFF2-40B4-BE49-F238E27FC236}">
                <a16:creationId xmlns:a16="http://schemas.microsoft.com/office/drawing/2014/main" id="{F5D829E5-3AB0-2C2F-B2AE-4A89D33B8ADE}"/>
              </a:ext>
            </a:extLst>
          </p:cNvPr>
          <p:cNvPicPr>
            <a:picLocks noChangeAspect="1"/>
          </p:cNvPicPr>
          <p:nvPr/>
        </p:nvPicPr>
        <p:blipFill>
          <a:blip r:embed="rId3">
            <a:clrChange>
              <a:clrFrom>
                <a:srgbClr val="FFFFFB"/>
              </a:clrFrom>
              <a:clrTo>
                <a:srgbClr val="FFFFFB">
                  <a:alpha val="0"/>
                </a:srgbClr>
              </a:clrTo>
            </a:clrChange>
            <a:extLst>
              <a:ext uri="{28A0092B-C50C-407E-A947-70E740481C1C}">
                <a14:useLocalDpi xmlns:a14="http://schemas.microsoft.com/office/drawing/2010/main" val="0"/>
              </a:ext>
            </a:extLst>
          </a:blip>
          <a:stretch>
            <a:fillRect/>
          </a:stretch>
        </p:blipFill>
        <p:spPr>
          <a:xfrm>
            <a:off x="5712025" y="1345293"/>
            <a:ext cx="7712624" cy="5270696"/>
          </a:xfrm>
          <a:prstGeom prst="rect">
            <a:avLst/>
          </a:prstGeom>
        </p:spPr>
      </p:pic>
      <p:cxnSp>
        <p:nvCxnSpPr>
          <p:cNvPr id="15" name="Straight Arrow Connector 14">
            <a:extLst>
              <a:ext uri="{FF2B5EF4-FFF2-40B4-BE49-F238E27FC236}">
                <a16:creationId xmlns:a16="http://schemas.microsoft.com/office/drawing/2014/main" id="{93B01E2D-5467-B147-74FD-660C8DEE7DA6}"/>
              </a:ext>
            </a:extLst>
          </p:cNvPr>
          <p:cNvCxnSpPr/>
          <p:nvPr/>
        </p:nvCxnSpPr>
        <p:spPr>
          <a:xfrm>
            <a:off x="6858191" y="2436862"/>
            <a:ext cx="1879409" cy="90438"/>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6" name="Straight Arrow Connector 15">
            <a:extLst>
              <a:ext uri="{FF2B5EF4-FFF2-40B4-BE49-F238E27FC236}">
                <a16:creationId xmlns:a16="http://schemas.microsoft.com/office/drawing/2014/main" id="{D137F2DC-567B-EAD7-749A-DD2EB639E610}"/>
              </a:ext>
            </a:extLst>
          </p:cNvPr>
          <p:cNvCxnSpPr/>
          <p:nvPr/>
        </p:nvCxnSpPr>
        <p:spPr>
          <a:xfrm>
            <a:off x="6858191" y="3428999"/>
            <a:ext cx="1892109" cy="126079"/>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9B337A43-6226-535E-EDF6-27D420B48122}"/>
              </a:ext>
            </a:extLst>
          </p:cNvPr>
          <p:cNvCxnSpPr/>
          <p:nvPr/>
        </p:nvCxnSpPr>
        <p:spPr>
          <a:xfrm>
            <a:off x="6858191" y="4421136"/>
            <a:ext cx="1879409" cy="74146"/>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cxnSp>
        <p:nvCxnSpPr>
          <p:cNvPr id="18" name="Straight Arrow Connector 17">
            <a:extLst>
              <a:ext uri="{FF2B5EF4-FFF2-40B4-BE49-F238E27FC236}">
                <a16:creationId xmlns:a16="http://schemas.microsoft.com/office/drawing/2014/main" id="{E1C0D7B3-FD2B-A30D-CA57-22AD0898D5F4}"/>
              </a:ext>
            </a:extLst>
          </p:cNvPr>
          <p:cNvCxnSpPr/>
          <p:nvPr/>
        </p:nvCxnSpPr>
        <p:spPr>
          <a:xfrm>
            <a:off x="6858191" y="5413273"/>
            <a:ext cx="1879409" cy="126080"/>
          </a:xfrm>
          <a:prstGeom prst="straightConnector1">
            <a:avLst/>
          </a:prstGeom>
          <a:ln w="38100">
            <a:solidFill>
              <a:srgbClr val="800000"/>
            </a:solidFill>
            <a:tailEnd type="triangle"/>
          </a:ln>
        </p:spPr>
        <p:style>
          <a:lnRef idx="1">
            <a:schemeClr val="accent1"/>
          </a:lnRef>
          <a:fillRef idx="0">
            <a:schemeClr val="accent1"/>
          </a:fillRef>
          <a:effectRef idx="0">
            <a:schemeClr val="accent1"/>
          </a:effectRef>
          <a:fontRef idx="minor">
            <a:schemeClr val="tx1"/>
          </a:fontRef>
        </p:style>
      </p:cxnSp>
      <p:sp>
        <p:nvSpPr>
          <p:cNvPr id="19" name="Rectangle 18">
            <a:extLst>
              <a:ext uri="{FF2B5EF4-FFF2-40B4-BE49-F238E27FC236}">
                <a16:creationId xmlns:a16="http://schemas.microsoft.com/office/drawing/2014/main" id="{B3439B53-D09B-B20C-C103-1CB0C5B5D83E}"/>
              </a:ext>
            </a:extLst>
          </p:cNvPr>
          <p:cNvSpPr/>
          <p:nvPr/>
        </p:nvSpPr>
        <p:spPr>
          <a:xfrm>
            <a:off x="3074548" y="2105559"/>
            <a:ext cx="3288151" cy="646331"/>
          </a:xfrm>
          <a:prstGeom prst="rect">
            <a:avLst/>
          </a:prstGeom>
          <a:noFill/>
        </p:spPr>
        <p:txBody>
          <a:bodyPr wrap="square" lIns="91440" tIns="45720" rIns="91440" bIns="45720">
            <a:spAutoFit/>
          </a:bodyPr>
          <a:lstStyle/>
          <a:p>
            <a:r>
              <a:rPr lang="en-US" sz="3600" b="0" cap="none" spc="0" dirty="0">
                <a:ln w="0"/>
                <a:solidFill>
                  <a:srgbClr val="800000"/>
                </a:solidFill>
                <a:effectLst>
                  <a:outerShdw blurRad="38100" dist="19050" dir="2700000" algn="tl" rotWithShape="0">
                    <a:schemeClr val="dk1">
                      <a:alpha val="40000"/>
                    </a:schemeClr>
                  </a:outerShdw>
                </a:effectLst>
              </a:rPr>
              <a:t>Weather Struck</a:t>
            </a:r>
          </a:p>
        </p:txBody>
      </p:sp>
      <p:sp>
        <p:nvSpPr>
          <p:cNvPr id="20" name="Rectangle 19">
            <a:extLst>
              <a:ext uri="{FF2B5EF4-FFF2-40B4-BE49-F238E27FC236}">
                <a16:creationId xmlns:a16="http://schemas.microsoft.com/office/drawing/2014/main" id="{F5DB5C0B-906E-2F45-5394-80F6776A9BD5}"/>
              </a:ext>
            </a:extLst>
          </p:cNvPr>
          <p:cNvSpPr/>
          <p:nvPr/>
        </p:nvSpPr>
        <p:spPr>
          <a:xfrm>
            <a:off x="3074547" y="3114524"/>
            <a:ext cx="3288151" cy="646331"/>
          </a:xfrm>
          <a:prstGeom prst="rect">
            <a:avLst/>
          </a:prstGeom>
          <a:noFill/>
        </p:spPr>
        <p:txBody>
          <a:bodyPr wrap="square" lIns="91440" tIns="45720" rIns="91440" bIns="45720">
            <a:spAutoFit/>
          </a:bodyPr>
          <a:lstStyle/>
          <a:p>
            <a:r>
              <a:rPr lang="en-US" sz="3600" b="0" cap="none" spc="0" dirty="0">
                <a:ln w="0"/>
                <a:solidFill>
                  <a:srgbClr val="800000"/>
                </a:solidFill>
                <a:effectLst>
                  <a:outerShdw blurRad="38100" dist="19050" dir="2700000" algn="tl" rotWithShape="0">
                    <a:schemeClr val="dk1">
                      <a:alpha val="40000"/>
                    </a:schemeClr>
                  </a:outerShdw>
                </a:effectLst>
              </a:rPr>
              <a:t>Recessed</a:t>
            </a:r>
          </a:p>
        </p:txBody>
      </p:sp>
      <p:sp>
        <p:nvSpPr>
          <p:cNvPr id="21" name="Rectangle 20">
            <a:extLst>
              <a:ext uri="{FF2B5EF4-FFF2-40B4-BE49-F238E27FC236}">
                <a16:creationId xmlns:a16="http://schemas.microsoft.com/office/drawing/2014/main" id="{81BCFB41-165E-07B5-A415-66A1B90C559F}"/>
              </a:ext>
            </a:extLst>
          </p:cNvPr>
          <p:cNvSpPr/>
          <p:nvPr/>
        </p:nvSpPr>
        <p:spPr>
          <a:xfrm>
            <a:off x="3074547" y="4076359"/>
            <a:ext cx="3288151" cy="646331"/>
          </a:xfrm>
          <a:prstGeom prst="rect">
            <a:avLst/>
          </a:prstGeom>
          <a:noFill/>
        </p:spPr>
        <p:txBody>
          <a:bodyPr wrap="square" lIns="91440" tIns="45720" rIns="91440" bIns="45720">
            <a:spAutoFit/>
          </a:bodyPr>
          <a:lstStyle/>
          <a:p>
            <a:r>
              <a:rPr lang="en-US" sz="3600" b="0" cap="none" spc="0" dirty="0">
                <a:ln w="0"/>
                <a:solidFill>
                  <a:srgbClr val="800000"/>
                </a:solidFill>
                <a:effectLst>
                  <a:outerShdw blurRad="38100" dist="19050" dir="2700000" algn="tl" rotWithShape="0">
                    <a:schemeClr val="dk1">
                      <a:alpha val="40000"/>
                    </a:schemeClr>
                  </a:outerShdw>
                </a:effectLst>
              </a:rPr>
              <a:t>Bucket Handle</a:t>
            </a:r>
          </a:p>
        </p:txBody>
      </p:sp>
      <p:sp>
        <p:nvSpPr>
          <p:cNvPr id="22" name="Rectangle 21">
            <a:extLst>
              <a:ext uri="{FF2B5EF4-FFF2-40B4-BE49-F238E27FC236}">
                <a16:creationId xmlns:a16="http://schemas.microsoft.com/office/drawing/2014/main" id="{9FAEA27D-179E-231C-618A-2701BF932EF8}"/>
              </a:ext>
            </a:extLst>
          </p:cNvPr>
          <p:cNvSpPr/>
          <p:nvPr/>
        </p:nvSpPr>
        <p:spPr>
          <a:xfrm>
            <a:off x="3074546" y="5065736"/>
            <a:ext cx="3288151" cy="646331"/>
          </a:xfrm>
          <a:prstGeom prst="rect">
            <a:avLst/>
          </a:prstGeom>
          <a:noFill/>
        </p:spPr>
        <p:txBody>
          <a:bodyPr wrap="square" lIns="91440" tIns="45720" rIns="91440" bIns="45720">
            <a:spAutoFit/>
          </a:bodyPr>
          <a:lstStyle/>
          <a:p>
            <a:r>
              <a:rPr lang="en-US" sz="3600" b="0" cap="none" spc="0" dirty="0">
                <a:ln w="0"/>
                <a:solidFill>
                  <a:srgbClr val="800000"/>
                </a:solidFill>
                <a:effectLst>
                  <a:outerShdw blurRad="38100" dist="19050" dir="2700000" algn="tl" rotWithShape="0">
                    <a:schemeClr val="dk1">
                      <a:alpha val="40000"/>
                    </a:schemeClr>
                  </a:outerShdw>
                </a:effectLst>
              </a:rPr>
              <a:t>Flush</a:t>
            </a:r>
          </a:p>
        </p:txBody>
      </p:sp>
    </p:spTree>
    <p:extLst>
      <p:ext uri="{BB962C8B-B14F-4D97-AF65-F5344CB8AC3E}">
        <p14:creationId xmlns:p14="http://schemas.microsoft.com/office/powerpoint/2010/main" val="53733602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07CCE-0242-D18C-B085-ACE6545C6D0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AF15C910-94A4-9616-E1EA-E7AE35025EF9}"/>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5F19524F-0122-B3B3-F649-88FCDE5A826A}"/>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C9C27564-00FE-8948-5CEE-B9BA4EA30035}"/>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AD5399F6-F138-8BD5-D320-F3AE66C34578}"/>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A9730F25-6A73-DAA3-333C-4B5C040B830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5A48A713-9C62-9175-E318-43D7D29515A3}"/>
                </a:ext>
              </a:extLst>
            </p:cNvPr>
            <p:cNvSpPr/>
            <p:nvPr/>
          </p:nvSpPr>
          <p:spPr>
            <a:xfrm rot="21009592">
              <a:off x="1839738" y="697006"/>
              <a:ext cx="195919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Blocks.</a:t>
              </a:r>
            </a:p>
          </p:txBody>
        </p:sp>
      </p:grpSp>
      <p:sp>
        <p:nvSpPr>
          <p:cNvPr id="9" name="Rectangle: Rounded Corners 8">
            <a:extLst>
              <a:ext uri="{FF2B5EF4-FFF2-40B4-BE49-F238E27FC236}">
                <a16:creationId xmlns:a16="http://schemas.microsoft.com/office/drawing/2014/main" id="{C1236712-A337-A2C0-2528-D6B2C901F722}"/>
              </a:ext>
            </a:extLst>
          </p:cNvPr>
          <p:cNvSpPr/>
          <p:nvPr/>
        </p:nvSpPr>
        <p:spPr>
          <a:xfrm>
            <a:off x="2741426" y="2418081"/>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Rounded Corners 10">
            <a:extLst>
              <a:ext uri="{FF2B5EF4-FFF2-40B4-BE49-F238E27FC236}">
                <a16:creationId xmlns:a16="http://schemas.microsoft.com/office/drawing/2014/main" id="{C37F34D0-E8B8-8E85-B279-8005E9967287}"/>
              </a:ext>
            </a:extLst>
          </p:cNvPr>
          <p:cNvSpPr/>
          <p:nvPr/>
        </p:nvSpPr>
        <p:spPr>
          <a:xfrm>
            <a:off x="2741426" y="5153046"/>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Rectangle: Rounded Corners 12">
            <a:extLst>
              <a:ext uri="{FF2B5EF4-FFF2-40B4-BE49-F238E27FC236}">
                <a16:creationId xmlns:a16="http://schemas.microsoft.com/office/drawing/2014/main" id="{6597B719-71A2-9787-A533-7F222AE88E41}"/>
              </a:ext>
            </a:extLst>
          </p:cNvPr>
          <p:cNvSpPr/>
          <p:nvPr/>
        </p:nvSpPr>
        <p:spPr>
          <a:xfrm>
            <a:off x="6794967" y="2418081"/>
            <a:ext cx="3254513" cy="255270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Rectangle: Rounded Corners 14">
            <a:extLst>
              <a:ext uri="{FF2B5EF4-FFF2-40B4-BE49-F238E27FC236}">
                <a16:creationId xmlns:a16="http://schemas.microsoft.com/office/drawing/2014/main" id="{F1C73917-CE43-EE17-C842-E9E99F85DFD8}"/>
              </a:ext>
            </a:extLst>
          </p:cNvPr>
          <p:cNvSpPr/>
          <p:nvPr/>
        </p:nvSpPr>
        <p:spPr>
          <a:xfrm>
            <a:off x="6794967" y="5153046"/>
            <a:ext cx="3254513" cy="1276350"/>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7" name="Rectangle 16">
            <a:extLst>
              <a:ext uri="{FF2B5EF4-FFF2-40B4-BE49-F238E27FC236}">
                <a16:creationId xmlns:a16="http://schemas.microsoft.com/office/drawing/2014/main" id="{FC245BE1-3925-84C0-A427-1D8C63CCB039}"/>
              </a:ext>
            </a:extLst>
          </p:cNvPr>
          <p:cNvSpPr/>
          <p:nvPr/>
        </p:nvSpPr>
        <p:spPr>
          <a:xfrm>
            <a:off x="3563011" y="5067946"/>
            <a:ext cx="1611340"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Dense</a:t>
            </a:r>
          </a:p>
          <a:p>
            <a:pPr algn="ctr"/>
            <a:r>
              <a:rPr lang="en-US" sz="4400" dirty="0">
                <a:ln w="0">
                  <a:solidFill>
                    <a:srgbClr val="800000"/>
                  </a:solidFill>
                </a:ln>
                <a:solidFill>
                  <a:srgbClr val="800000"/>
                </a:solidFill>
                <a:effectLst>
                  <a:outerShdw blurRad="38100" dist="19050" dir="2700000" algn="tl" rotWithShape="0">
                    <a:schemeClr val="dk1">
                      <a:alpha val="40000"/>
                    </a:schemeClr>
                  </a:outerShdw>
                </a:effectLst>
              </a:rPr>
              <a:t>Block</a:t>
            </a:r>
            <a:endPar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endParaRPr>
          </a:p>
        </p:txBody>
      </p:sp>
      <p:sp>
        <p:nvSpPr>
          <p:cNvPr id="19" name="Rectangle 18">
            <a:extLst>
              <a:ext uri="{FF2B5EF4-FFF2-40B4-BE49-F238E27FC236}">
                <a16:creationId xmlns:a16="http://schemas.microsoft.com/office/drawing/2014/main" id="{3DA3FE8D-030F-12E3-0AE8-AAD59A862F08}"/>
              </a:ext>
            </a:extLst>
          </p:cNvPr>
          <p:cNvSpPr/>
          <p:nvPr/>
        </p:nvSpPr>
        <p:spPr>
          <a:xfrm>
            <a:off x="6983273" y="5067946"/>
            <a:ext cx="2854243" cy="1446550"/>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Lightweight</a:t>
            </a:r>
          </a:p>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Block</a:t>
            </a:r>
          </a:p>
        </p:txBody>
      </p:sp>
      <p:pic>
        <p:nvPicPr>
          <p:cNvPr id="21" name="Picture 20" descr="A picture containing stationary&#10;&#10;Description automatically generated">
            <a:extLst>
              <a:ext uri="{FF2B5EF4-FFF2-40B4-BE49-F238E27FC236}">
                <a16:creationId xmlns:a16="http://schemas.microsoft.com/office/drawing/2014/main" id="{FC7A2C80-45FA-390E-C196-274CC8FED93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07011" y="2349792"/>
            <a:ext cx="2830423" cy="2830423"/>
          </a:xfrm>
          <a:prstGeom prst="rect">
            <a:avLst/>
          </a:prstGeom>
        </p:spPr>
      </p:pic>
      <p:pic>
        <p:nvPicPr>
          <p:cNvPr id="23" name="Picture 22" descr="A close up of a brick wall&#10;&#10;Description automatically generated">
            <a:extLst>
              <a:ext uri="{FF2B5EF4-FFF2-40B4-BE49-F238E27FC236}">
                <a16:creationId xmlns:a16="http://schemas.microsoft.com/office/drawing/2014/main" id="{80C53543-EF8E-5AAB-F6D6-E182AE63226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53469" y="2418081"/>
            <a:ext cx="2830423" cy="2830423"/>
          </a:xfrm>
          <a:prstGeom prst="rect">
            <a:avLst/>
          </a:prstGeom>
        </p:spPr>
      </p:pic>
    </p:spTree>
    <p:extLst>
      <p:ext uri="{BB962C8B-B14F-4D97-AF65-F5344CB8AC3E}">
        <p14:creationId xmlns:p14="http://schemas.microsoft.com/office/powerpoint/2010/main" val="85514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C26C8F6-68F5-5311-7091-8A847869582E}"/>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C67EF68C-ED7C-DDA7-04A0-07546E9716C2}"/>
              </a:ext>
            </a:extLst>
          </p:cNvPr>
          <p:cNvSpPr/>
          <p:nvPr/>
        </p:nvSpPr>
        <p:spPr>
          <a:xfrm>
            <a:off x="3284000" y="408400"/>
            <a:ext cx="5624000" cy="1323439"/>
          </a:xfrm>
          <a:prstGeom prst="rect">
            <a:avLst/>
          </a:prstGeom>
          <a:noFill/>
          <a:effectLst>
            <a:reflection blurRad="6350" stA="50000" endA="300" endPos="55000" dir="5400000" sy="-100000" algn="bl" rotWithShape="0"/>
          </a:effectLst>
        </p:spPr>
        <p:txBody>
          <a:bodyPr wrap="square" lIns="91440" tIns="45720" rIns="91440" bIns="45720">
            <a:spAutoFit/>
          </a:bodyPr>
          <a:lstStyle/>
          <a:p>
            <a:pPr algn="ctr"/>
            <a:r>
              <a:rPr lang="en-US" sz="8000" b="0" cap="none" spc="0" dirty="0">
                <a:ln w="0"/>
                <a:solidFill>
                  <a:srgbClr val="F0F8FD"/>
                </a:solidFill>
                <a:effectLst>
                  <a:outerShdw blurRad="38100" dist="19050" dir="2700000" algn="tl" rotWithShape="0">
                    <a:schemeClr val="dk1">
                      <a:alpha val="40000"/>
                    </a:schemeClr>
                  </a:outerShdw>
                </a:effectLst>
              </a:rPr>
              <a:t>PPE</a:t>
            </a:r>
          </a:p>
        </p:txBody>
      </p:sp>
      <p:pic>
        <p:nvPicPr>
          <p:cNvPr id="6" name="Picture 5">
            <a:extLst>
              <a:ext uri="{FF2B5EF4-FFF2-40B4-BE49-F238E27FC236}">
                <a16:creationId xmlns:a16="http://schemas.microsoft.com/office/drawing/2014/main" id="{C64A175C-3EA1-03EF-263C-2EDB90529DEF}"/>
              </a:ext>
            </a:extLst>
          </p:cNvPr>
          <p:cNvPicPr>
            <a:picLocks noChangeAspect="1"/>
          </p:cNvPicPr>
          <p:nvPr/>
        </p:nvPicPr>
        <p:blipFill>
          <a:blip r:embed="rId3">
            <a:extLst>
              <a:ext uri="{28A0092B-C50C-407E-A947-70E740481C1C}">
                <a14:useLocalDpi xmlns:a14="http://schemas.microsoft.com/office/drawing/2010/main" val="0"/>
              </a:ext>
            </a:extLst>
          </a:blip>
          <a:srcRect l="16300" t="10203" r="16802" b="19884"/>
          <a:stretch>
            <a:fillRect/>
          </a:stretch>
        </p:blipFill>
        <p:spPr>
          <a:xfrm>
            <a:off x="4263224" y="1973729"/>
            <a:ext cx="3665551" cy="3830723"/>
          </a:xfrm>
          <a:prstGeom prst="rect">
            <a:avLst/>
          </a:prstGeom>
        </p:spPr>
      </p:pic>
    </p:spTree>
    <p:extLst>
      <p:ext uri="{BB962C8B-B14F-4D97-AF65-F5344CB8AC3E}">
        <p14:creationId xmlns:p14="http://schemas.microsoft.com/office/powerpoint/2010/main" val="123535850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E5DB86-6888-D12C-6939-97029CA62CBD}"/>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D34A9E64-3B55-81C8-AAFE-534A1475D371}"/>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E3A9FEE8-AE34-7BF5-57FA-5F82B8CF9E14}"/>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9FBD17EC-0D8B-B3BE-BE5B-38097950CB36}"/>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5" name="Group 4">
            <a:extLst>
              <a:ext uri="{FF2B5EF4-FFF2-40B4-BE49-F238E27FC236}">
                <a16:creationId xmlns:a16="http://schemas.microsoft.com/office/drawing/2014/main" id="{2B309426-F480-2C99-BF5C-E41A94B208B5}"/>
              </a:ext>
            </a:extLst>
          </p:cNvPr>
          <p:cNvGrpSpPr/>
          <p:nvPr/>
        </p:nvGrpSpPr>
        <p:grpSpPr>
          <a:xfrm>
            <a:off x="212651" y="244549"/>
            <a:ext cx="7591647" cy="1312881"/>
            <a:chOff x="212651" y="244549"/>
            <a:chExt cx="7591647" cy="2105247"/>
          </a:xfrm>
        </p:grpSpPr>
        <p:sp>
          <p:nvSpPr>
            <p:cNvPr id="6" name="Right Triangle 5">
              <a:extLst>
                <a:ext uri="{FF2B5EF4-FFF2-40B4-BE49-F238E27FC236}">
                  <a16:creationId xmlns:a16="http://schemas.microsoft.com/office/drawing/2014/main" id="{3E7CE2B8-916E-474C-5E90-AFD2C2A451D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4D3035D8-29EA-E330-2A61-33D0E4D8E57F}"/>
                </a:ext>
              </a:extLst>
            </p:cNvPr>
            <p:cNvSpPr/>
            <p:nvPr/>
          </p:nvSpPr>
          <p:spPr>
            <a:xfrm rot="21009592">
              <a:off x="1957890" y="409012"/>
              <a:ext cx="2065052"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a:t>
              </a:r>
            </a:p>
          </p:txBody>
        </p:sp>
      </p:grpSp>
      <p:pic>
        <p:nvPicPr>
          <p:cNvPr id="9" name="Picture 8" descr="A picture containing ground, outdoor&#10;&#10;Description automatically generated">
            <a:extLst>
              <a:ext uri="{FF2B5EF4-FFF2-40B4-BE49-F238E27FC236}">
                <a16:creationId xmlns:a16="http://schemas.microsoft.com/office/drawing/2014/main" id="{1AC9E95E-94E8-1BA7-818F-E9CCE756AF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20973" y="2349792"/>
            <a:ext cx="2520000" cy="2520000"/>
          </a:xfrm>
          <a:prstGeom prst="rect">
            <a:avLst/>
          </a:prstGeom>
          <a:ln>
            <a:noFill/>
          </a:ln>
          <a:effectLst>
            <a:outerShdw blurRad="292100" dist="139700" dir="2700000" algn="tl" rotWithShape="0">
              <a:srgbClr val="333333">
                <a:alpha val="65000"/>
              </a:srgbClr>
            </a:outerShdw>
          </a:effectLst>
        </p:spPr>
      </p:pic>
      <p:pic>
        <p:nvPicPr>
          <p:cNvPr id="11" name="Picture 10" descr="A picture containing text&#10;&#10;Description automatically generated">
            <a:extLst>
              <a:ext uri="{FF2B5EF4-FFF2-40B4-BE49-F238E27FC236}">
                <a16:creationId xmlns:a16="http://schemas.microsoft.com/office/drawing/2014/main" id="{897110C5-2614-AAF8-F4AA-D0CD9B42863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42679" y="4197192"/>
            <a:ext cx="2520000" cy="2520000"/>
          </a:xfrm>
          <a:prstGeom prst="rect">
            <a:avLst/>
          </a:prstGeom>
          <a:ln>
            <a:noFill/>
          </a:ln>
          <a:effectLst>
            <a:outerShdw blurRad="292100" dist="139700" dir="2700000" algn="tl" rotWithShape="0">
              <a:srgbClr val="333333">
                <a:alpha val="65000"/>
              </a:srgbClr>
            </a:outerShdw>
          </a:effectLst>
        </p:spPr>
      </p:pic>
      <p:pic>
        <p:nvPicPr>
          <p:cNvPr id="13" name="Picture 12" descr="A picture containing outdoor&#10;&#10;Description automatically generated">
            <a:extLst>
              <a:ext uri="{FF2B5EF4-FFF2-40B4-BE49-F238E27FC236}">
                <a16:creationId xmlns:a16="http://schemas.microsoft.com/office/drawing/2014/main" id="{356D26CD-7C38-2EA5-F9B7-273067FFB8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524979" y="2349792"/>
            <a:ext cx="2340000" cy="2340000"/>
          </a:xfrm>
          <a:prstGeom prst="rect">
            <a:avLst/>
          </a:prstGeom>
          <a:ln>
            <a:noFill/>
          </a:ln>
          <a:effectLst>
            <a:outerShdw blurRad="292100" dist="139700" dir="2700000" algn="tl" rotWithShape="0">
              <a:srgbClr val="333333">
                <a:alpha val="65000"/>
              </a:srgbClr>
            </a:outerShdw>
          </a:effectLst>
        </p:spPr>
      </p:pic>
      <p:pic>
        <p:nvPicPr>
          <p:cNvPr id="15" name="Picture 14" descr="A close up of a sign&#10;&#10;Description automatically generated">
            <a:extLst>
              <a:ext uri="{FF2B5EF4-FFF2-40B4-BE49-F238E27FC236}">
                <a16:creationId xmlns:a16="http://schemas.microsoft.com/office/drawing/2014/main" id="{775F88D8-0F23-DF5F-F3C6-3A96E338D6C0}"/>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87579" y="4116005"/>
            <a:ext cx="2520000" cy="2520000"/>
          </a:xfrm>
          <a:prstGeom prst="rect">
            <a:avLst/>
          </a:prstGeom>
          <a:ln>
            <a:noFill/>
          </a:ln>
          <a:effectLst>
            <a:outerShdw blurRad="292100" dist="139700" dir="2700000" algn="tl" rotWithShape="0">
              <a:srgbClr val="333333">
                <a:alpha val="65000"/>
              </a:srgbClr>
            </a:outerShdw>
          </a:effectLst>
        </p:spPr>
      </p:pic>
      <p:sp>
        <p:nvSpPr>
          <p:cNvPr id="17" name="Rectangle: Rounded Corners 16">
            <a:extLst>
              <a:ext uri="{FF2B5EF4-FFF2-40B4-BE49-F238E27FC236}">
                <a16:creationId xmlns:a16="http://schemas.microsoft.com/office/drawing/2014/main" id="{D4201869-7D14-1065-FBDC-86CEFA312335}"/>
              </a:ext>
            </a:extLst>
          </p:cNvPr>
          <p:cNvSpPr/>
          <p:nvPr/>
        </p:nvSpPr>
        <p:spPr>
          <a:xfrm>
            <a:off x="382173" y="2183292"/>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9" name="Rectangle: Rounded Corners 18">
            <a:extLst>
              <a:ext uri="{FF2B5EF4-FFF2-40B4-BE49-F238E27FC236}">
                <a16:creationId xmlns:a16="http://schemas.microsoft.com/office/drawing/2014/main" id="{945D71E9-EBFF-5792-703A-3B396FBB32B4}"/>
              </a:ext>
            </a:extLst>
          </p:cNvPr>
          <p:cNvSpPr/>
          <p:nvPr/>
        </p:nvSpPr>
        <p:spPr>
          <a:xfrm>
            <a:off x="6357273" y="2183292"/>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1" name="TextBox 20">
            <a:extLst>
              <a:ext uri="{FF2B5EF4-FFF2-40B4-BE49-F238E27FC236}">
                <a16:creationId xmlns:a16="http://schemas.microsoft.com/office/drawing/2014/main" id="{47E48C8C-4F76-5382-9838-0C7F723169E3}"/>
              </a:ext>
            </a:extLst>
          </p:cNvPr>
          <p:cNvSpPr txBox="1"/>
          <p:nvPr/>
        </p:nvSpPr>
        <p:spPr>
          <a:xfrm>
            <a:off x="3234750" y="2407099"/>
            <a:ext cx="2768753" cy="2554545"/>
          </a:xfrm>
          <a:prstGeom prst="rect">
            <a:avLst/>
          </a:prstGeom>
          <a:noFill/>
        </p:spPr>
        <p:txBody>
          <a:bodyPr wrap="square" rtlCol="0">
            <a:spAutoFit/>
          </a:bodyPr>
          <a:lstStyle/>
          <a:p>
            <a:r>
              <a:rPr lang="en-US" sz="2000" dirty="0">
                <a:solidFill>
                  <a:srgbClr val="772B1A"/>
                </a:solidFill>
              </a:rPr>
              <a:t>Builders sand is a finer grade sand than sharp sand. It has smaller particles and is used mainly with water and cement to make mortar for laying bricks, patio slabs and blocks.</a:t>
            </a:r>
            <a:endParaRPr lang="en-GB" sz="2000" dirty="0">
              <a:solidFill>
                <a:srgbClr val="772B1A"/>
              </a:solidFill>
            </a:endParaRPr>
          </a:p>
        </p:txBody>
      </p:sp>
      <p:sp>
        <p:nvSpPr>
          <p:cNvPr id="23" name="Rectangle 22">
            <a:extLst>
              <a:ext uri="{FF2B5EF4-FFF2-40B4-BE49-F238E27FC236}">
                <a16:creationId xmlns:a16="http://schemas.microsoft.com/office/drawing/2014/main" id="{B7414EF8-A783-0EEA-C1D9-0A9CD2E09446}"/>
              </a:ext>
            </a:extLst>
          </p:cNvPr>
          <p:cNvSpPr/>
          <p:nvPr/>
        </p:nvSpPr>
        <p:spPr>
          <a:xfrm>
            <a:off x="212651" y="1378521"/>
            <a:ext cx="3986348"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772B1A"/>
                </a:solidFill>
                <a:effectLst>
                  <a:outerShdw blurRad="38100" dist="19050" dir="2700000" algn="tl" rotWithShape="0">
                    <a:schemeClr val="dk1">
                      <a:alpha val="40000"/>
                    </a:schemeClr>
                  </a:outerShdw>
                </a:effectLst>
              </a:rPr>
              <a:t>Builders Sand</a:t>
            </a:r>
          </a:p>
        </p:txBody>
      </p:sp>
      <p:sp>
        <p:nvSpPr>
          <p:cNvPr id="25" name="Rectangle 24">
            <a:extLst>
              <a:ext uri="{FF2B5EF4-FFF2-40B4-BE49-F238E27FC236}">
                <a16:creationId xmlns:a16="http://schemas.microsoft.com/office/drawing/2014/main" id="{6E3E9941-D34C-A5CD-1C87-C5EADBCD09C3}"/>
              </a:ext>
            </a:extLst>
          </p:cNvPr>
          <p:cNvSpPr/>
          <p:nvPr/>
        </p:nvSpPr>
        <p:spPr>
          <a:xfrm>
            <a:off x="6230273" y="1345275"/>
            <a:ext cx="2385589"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772B1A"/>
                </a:solidFill>
                <a:effectLst>
                  <a:outerShdw blurRad="38100" dist="19050" dir="2700000" algn="tl" rotWithShape="0">
                    <a:schemeClr val="dk1">
                      <a:alpha val="40000"/>
                    </a:schemeClr>
                  </a:outerShdw>
                </a:effectLst>
              </a:rPr>
              <a:t>Cement</a:t>
            </a:r>
          </a:p>
        </p:txBody>
      </p:sp>
      <p:sp>
        <p:nvSpPr>
          <p:cNvPr id="27" name="TextBox 26">
            <a:extLst>
              <a:ext uri="{FF2B5EF4-FFF2-40B4-BE49-F238E27FC236}">
                <a16:creationId xmlns:a16="http://schemas.microsoft.com/office/drawing/2014/main" id="{E0118459-2616-C7BC-EBDB-A2699C3C90A7}"/>
              </a:ext>
            </a:extLst>
          </p:cNvPr>
          <p:cNvSpPr txBox="1"/>
          <p:nvPr/>
        </p:nvSpPr>
        <p:spPr>
          <a:xfrm>
            <a:off x="9011573" y="2407099"/>
            <a:ext cx="2717800" cy="1477328"/>
          </a:xfrm>
          <a:prstGeom prst="rect">
            <a:avLst/>
          </a:prstGeom>
          <a:noFill/>
        </p:spPr>
        <p:txBody>
          <a:bodyPr wrap="square" rtlCol="0">
            <a:spAutoFit/>
          </a:bodyPr>
          <a:lstStyle/>
          <a:p>
            <a:r>
              <a:rPr lang="en-US" dirty="0">
                <a:solidFill>
                  <a:srgbClr val="772B1A"/>
                </a:solidFill>
              </a:rPr>
              <a:t>Cement is what’s known as a binder. It sets and hardens and adheres to other materials to bind them together.</a:t>
            </a:r>
            <a:endParaRPr lang="en-GB" dirty="0">
              <a:solidFill>
                <a:srgbClr val="772B1A"/>
              </a:solidFill>
            </a:endParaRPr>
          </a:p>
        </p:txBody>
      </p:sp>
    </p:spTree>
    <p:extLst>
      <p:ext uri="{BB962C8B-B14F-4D97-AF65-F5344CB8AC3E}">
        <p14:creationId xmlns:p14="http://schemas.microsoft.com/office/powerpoint/2010/main" val="400685422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30CB4B-DE27-3B1A-A272-A702989F914F}"/>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4AD7CFA-7348-6736-8341-3BD2D1BA99E8}"/>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311F5ED9-CBEB-CDE3-2D5E-AC21FA479FC7}"/>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43647976-E5CD-9408-73D3-4C0F0E05C9E4}"/>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DDEB1A70-77E6-BC92-6FED-550E6757FD56}"/>
              </a:ext>
            </a:extLst>
          </p:cNvPr>
          <p:cNvGrpSpPr/>
          <p:nvPr/>
        </p:nvGrpSpPr>
        <p:grpSpPr>
          <a:xfrm>
            <a:off x="212651" y="244549"/>
            <a:ext cx="7591647" cy="1312881"/>
            <a:chOff x="212651" y="244549"/>
            <a:chExt cx="7591647" cy="2105247"/>
          </a:xfrm>
        </p:grpSpPr>
        <p:sp>
          <p:nvSpPr>
            <p:cNvPr id="9" name="Right Triangle 8">
              <a:extLst>
                <a:ext uri="{FF2B5EF4-FFF2-40B4-BE49-F238E27FC236}">
                  <a16:creationId xmlns:a16="http://schemas.microsoft.com/office/drawing/2014/main" id="{7344C08C-18CB-ED1F-9A32-BBF78CAEA2D0}"/>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AAB915E1-F3F1-1BEE-606A-AAE5B9FC097A}"/>
                </a:ext>
              </a:extLst>
            </p:cNvPr>
            <p:cNvSpPr/>
            <p:nvPr/>
          </p:nvSpPr>
          <p:spPr>
            <a:xfrm rot="21009592">
              <a:off x="1957890" y="409012"/>
              <a:ext cx="2065052"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a:t>
              </a:r>
            </a:p>
          </p:txBody>
        </p:sp>
      </p:grpSp>
      <p:grpSp>
        <p:nvGrpSpPr>
          <p:cNvPr id="31" name="Group 30">
            <a:extLst>
              <a:ext uri="{FF2B5EF4-FFF2-40B4-BE49-F238E27FC236}">
                <a16:creationId xmlns:a16="http://schemas.microsoft.com/office/drawing/2014/main" id="{42F44BD0-81CE-191C-1A8F-3496FD833191}"/>
              </a:ext>
            </a:extLst>
          </p:cNvPr>
          <p:cNvGrpSpPr/>
          <p:nvPr/>
        </p:nvGrpSpPr>
        <p:grpSpPr>
          <a:xfrm>
            <a:off x="135636" y="1442777"/>
            <a:ext cx="11744062" cy="5364414"/>
            <a:chOff x="123838" y="1047686"/>
            <a:chExt cx="11744062" cy="5364414"/>
          </a:xfrm>
        </p:grpSpPr>
        <p:pic>
          <p:nvPicPr>
            <p:cNvPr id="12" name="Picture 11" descr="A close up of a snow covered field&#10;&#10;Description automatically generated">
              <a:extLst>
                <a:ext uri="{FF2B5EF4-FFF2-40B4-BE49-F238E27FC236}">
                  <a16:creationId xmlns:a16="http://schemas.microsoft.com/office/drawing/2014/main" id="{34CA13AD-FA40-C040-BE28-72EBE8312B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24" y="2108200"/>
              <a:ext cx="2340000" cy="2340000"/>
            </a:xfrm>
            <a:prstGeom prst="rect">
              <a:avLst/>
            </a:prstGeom>
          </p:spPr>
        </p:pic>
        <p:pic>
          <p:nvPicPr>
            <p:cNvPr id="14" name="Picture 13" descr="A close up of a sign&#10;&#10;Description automatically generated">
              <a:extLst>
                <a:ext uri="{FF2B5EF4-FFF2-40B4-BE49-F238E27FC236}">
                  <a16:creationId xmlns:a16="http://schemas.microsoft.com/office/drawing/2014/main" id="{D1553EA8-E51C-BF31-9923-D6BF79BDD4F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00" y="3771900"/>
              <a:ext cx="2520000" cy="2520000"/>
            </a:xfrm>
            <a:prstGeom prst="rect">
              <a:avLst/>
            </a:prstGeom>
          </p:spPr>
        </p:pic>
        <p:pic>
          <p:nvPicPr>
            <p:cNvPr id="16" name="Picture 15" descr="Water next to the ocean&#10;&#10;Description automatically generated">
              <a:extLst>
                <a:ext uri="{FF2B5EF4-FFF2-40B4-BE49-F238E27FC236}">
                  <a16:creationId xmlns:a16="http://schemas.microsoft.com/office/drawing/2014/main" id="{1F641058-07B2-70DC-CFCC-322CDAD3368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5800" y="2108200"/>
              <a:ext cx="2340000" cy="2340000"/>
            </a:xfrm>
            <a:prstGeom prst="rect">
              <a:avLst/>
            </a:prstGeom>
          </p:spPr>
        </p:pic>
        <p:pic>
          <p:nvPicPr>
            <p:cNvPr id="18" name="Picture 17" descr="A picture containing cup, sitting, table, indoor&#10;&#10;Description automatically generated">
              <a:extLst>
                <a:ext uri="{FF2B5EF4-FFF2-40B4-BE49-F238E27FC236}">
                  <a16:creationId xmlns:a16="http://schemas.microsoft.com/office/drawing/2014/main" id="{3A2879E5-5B8B-1500-7C92-CAEE9786FFE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1850" y="3771900"/>
              <a:ext cx="2520000" cy="2520000"/>
            </a:xfrm>
            <a:prstGeom prst="rect">
              <a:avLst/>
            </a:prstGeom>
          </p:spPr>
        </p:pic>
        <p:sp>
          <p:nvSpPr>
            <p:cNvPr id="20" name="Rectangle: Rounded Corners 19">
              <a:extLst>
                <a:ext uri="{FF2B5EF4-FFF2-40B4-BE49-F238E27FC236}">
                  <a16:creationId xmlns:a16="http://schemas.microsoft.com/office/drawing/2014/main" id="{027EF507-DC26-79B6-B8A9-BC2939F05A40}"/>
                </a:ext>
              </a:extLst>
            </p:cNvPr>
            <p:cNvSpPr/>
            <p:nvPr/>
          </p:nvSpPr>
          <p:spPr>
            <a:xfrm>
              <a:off x="2479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Rounded Corners 21">
              <a:extLst>
                <a:ext uri="{FF2B5EF4-FFF2-40B4-BE49-F238E27FC236}">
                  <a16:creationId xmlns:a16="http://schemas.microsoft.com/office/drawing/2014/main" id="{4B6CA19D-A6FF-AD7E-D7DB-191DFD3E19E3}"/>
                </a:ext>
              </a:extLst>
            </p:cNvPr>
            <p:cNvSpPr/>
            <p:nvPr/>
          </p:nvSpPr>
          <p:spPr>
            <a:xfrm>
              <a:off x="62230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04B2A4E0-6103-7AE2-4A77-D4941EE461AE}"/>
                </a:ext>
              </a:extLst>
            </p:cNvPr>
            <p:cNvSpPr/>
            <p:nvPr/>
          </p:nvSpPr>
          <p:spPr>
            <a:xfrm>
              <a:off x="123838" y="1047686"/>
              <a:ext cx="4277839"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772B1A"/>
                  </a:solidFill>
                  <a:effectLst>
                    <a:outerShdw blurRad="38100" dist="19050" dir="2700000" algn="tl" rotWithShape="0">
                      <a:schemeClr val="dk1">
                        <a:alpha val="40000"/>
                      </a:schemeClr>
                    </a:outerShdw>
                  </a:effectLst>
                </a:rPr>
                <a:t>Hydrated Lime</a:t>
              </a:r>
            </a:p>
          </p:txBody>
        </p:sp>
        <p:sp>
          <p:nvSpPr>
            <p:cNvPr id="26" name="Rectangle 25">
              <a:extLst>
                <a:ext uri="{FF2B5EF4-FFF2-40B4-BE49-F238E27FC236}">
                  <a16:creationId xmlns:a16="http://schemas.microsoft.com/office/drawing/2014/main" id="{9B634EB5-0CE2-1065-9434-1FD04078AFE6}"/>
                </a:ext>
              </a:extLst>
            </p:cNvPr>
            <p:cNvSpPr/>
            <p:nvPr/>
          </p:nvSpPr>
          <p:spPr>
            <a:xfrm>
              <a:off x="6229179" y="1047686"/>
              <a:ext cx="1913345"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772B1A"/>
                  </a:solidFill>
                  <a:effectLst>
                    <a:outerShdw blurRad="38100" dist="19050" dir="2700000" algn="tl" rotWithShape="0">
                      <a:schemeClr val="dk1">
                        <a:alpha val="40000"/>
                      </a:schemeClr>
                    </a:outerShdw>
                  </a:effectLst>
                </a:rPr>
                <a:t>Water</a:t>
              </a:r>
            </a:p>
          </p:txBody>
        </p:sp>
        <p:sp>
          <p:nvSpPr>
            <p:cNvPr id="28" name="TextBox 27">
              <a:extLst>
                <a:ext uri="{FF2B5EF4-FFF2-40B4-BE49-F238E27FC236}">
                  <a16:creationId xmlns:a16="http://schemas.microsoft.com/office/drawing/2014/main" id="{0717841D-1B1F-EAFE-E2D4-7F163F80159C}"/>
                </a:ext>
              </a:extLst>
            </p:cNvPr>
            <p:cNvSpPr txBox="1"/>
            <p:nvPr/>
          </p:nvSpPr>
          <p:spPr>
            <a:xfrm>
              <a:off x="2938239" y="2102300"/>
              <a:ext cx="2755900" cy="3477875"/>
            </a:xfrm>
            <a:prstGeom prst="rect">
              <a:avLst/>
            </a:prstGeom>
            <a:noFill/>
          </p:spPr>
          <p:txBody>
            <a:bodyPr wrap="square" rtlCol="0">
              <a:spAutoFit/>
            </a:bodyPr>
            <a:lstStyle/>
            <a:p>
              <a:r>
                <a:rPr lang="en-US" sz="2000" dirty="0">
                  <a:solidFill>
                    <a:srgbClr val="772B1A"/>
                  </a:solidFill>
                </a:rPr>
                <a:t>Hydrated lime otherwise known as calcium hydroxide is a white powder. It increases the workability of cement mortar. Hydrated lime is a non-hydraulic lime which harden when drying out. Hydraulic lime sets due to a chemical reaction.</a:t>
              </a:r>
              <a:endParaRPr lang="en-GB" sz="2000" dirty="0">
                <a:solidFill>
                  <a:srgbClr val="772B1A"/>
                </a:solidFill>
              </a:endParaRPr>
            </a:p>
          </p:txBody>
        </p:sp>
        <p:sp>
          <p:nvSpPr>
            <p:cNvPr id="30" name="TextBox 29">
              <a:extLst>
                <a:ext uri="{FF2B5EF4-FFF2-40B4-BE49-F238E27FC236}">
                  <a16:creationId xmlns:a16="http://schemas.microsoft.com/office/drawing/2014/main" id="{30D989B9-57EA-F315-EA80-F175A4FDB907}"/>
                </a:ext>
              </a:extLst>
            </p:cNvPr>
            <p:cNvSpPr txBox="1"/>
            <p:nvPr/>
          </p:nvSpPr>
          <p:spPr>
            <a:xfrm>
              <a:off x="8851850" y="2102300"/>
              <a:ext cx="2781300" cy="2554545"/>
            </a:xfrm>
            <a:prstGeom prst="rect">
              <a:avLst/>
            </a:prstGeom>
            <a:noFill/>
          </p:spPr>
          <p:txBody>
            <a:bodyPr wrap="square" rtlCol="0">
              <a:spAutoFit/>
            </a:bodyPr>
            <a:lstStyle/>
            <a:p>
              <a:r>
                <a:rPr lang="en-US" sz="2000" dirty="0">
                  <a:solidFill>
                    <a:srgbClr val="772B1A"/>
                  </a:solidFill>
                </a:rPr>
                <a:t>Water or H2O is odorless, transparent, tasteless substance which covers 71% of the earths surface. It is vital to humanity but is also used in many things including construction.</a:t>
              </a:r>
              <a:endParaRPr lang="en-GB" sz="2000" dirty="0">
                <a:solidFill>
                  <a:srgbClr val="772B1A"/>
                </a:solidFill>
              </a:endParaRPr>
            </a:p>
          </p:txBody>
        </p:sp>
      </p:grpSp>
    </p:spTree>
    <p:extLst>
      <p:ext uri="{BB962C8B-B14F-4D97-AF65-F5344CB8AC3E}">
        <p14:creationId xmlns:p14="http://schemas.microsoft.com/office/powerpoint/2010/main" val="192101277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544A64-B6B3-86D3-9692-55B76545E4A0}"/>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4C9A784A-1BA6-ED5C-F320-C8A18BD195A9}"/>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2532BE60-59FC-5262-382B-B3A74D9B77EA}"/>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11CD71AD-4BF7-08D5-631A-FA8FAD6CB49E}"/>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grpSp>
      <p:grpSp>
        <p:nvGrpSpPr>
          <p:cNvPr id="8" name="Group 7">
            <a:extLst>
              <a:ext uri="{FF2B5EF4-FFF2-40B4-BE49-F238E27FC236}">
                <a16:creationId xmlns:a16="http://schemas.microsoft.com/office/drawing/2014/main" id="{238B9728-F8C3-1C59-EA97-3D01CBCFF381}"/>
              </a:ext>
            </a:extLst>
          </p:cNvPr>
          <p:cNvGrpSpPr/>
          <p:nvPr/>
        </p:nvGrpSpPr>
        <p:grpSpPr>
          <a:xfrm>
            <a:off x="212651" y="244549"/>
            <a:ext cx="7591647" cy="1312881"/>
            <a:chOff x="212651" y="244549"/>
            <a:chExt cx="7591647" cy="2105247"/>
          </a:xfrm>
        </p:grpSpPr>
        <p:sp>
          <p:nvSpPr>
            <p:cNvPr id="9" name="Right Triangle 8">
              <a:extLst>
                <a:ext uri="{FF2B5EF4-FFF2-40B4-BE49-F238E27FC236}">
                  <a16:creationId xmlns:a16="http://schemas.microsoft.com/office/drawing/2014/main" id="{12FE2641-BEB4-A028-A7CF-3CF0E3D0B1F0}"/>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E48A792F-A56D-6F9A-CE70-57FCACA5CF70}"/>
                </a:ext>
              </a:extLst>
            </p:cNvPr>
            <p:cNvSpPr/>
            <p:nvPr/>
          </p:nvSpPr>
          <p:spPr>
            <a:xfrm rot="21009592">
              <a:off x="1957890" y="409012"/>
              <a:ext cx="2065052"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a:t>
              </a:r>
            </a:p>
          </p:txBody>
        </p:sp>
      </p:grpSp>
      <p:sp>
        <p:nvSpPr>
          <p:cNvPr id="6" name="Rectangle: Rounded Corners 5">
            <a:extLst>
              <a:ext uri="{FF2B5EF4-FFF2-40B4-BE49-F238E27FC236}">
                <a16:creationId xmlns:a16="http://schemas.microsoft.com/office/drawing/2014/main" id="{5682BCCC-0730-A5ED-8CD2-0DA1DB379CB2}"/>
              </a:ext>
            </a:extLst>
          </p:cNvPr>
          <p:cNvSpPr/>
          <p:nvPr/>
        </p:nvSpPr>
        <p:spPr>
          <a:xfrm>
            <a:off x="398479" y="2232162"/>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8BC102F-F91E-85C2-CF8E-5737E89C1A68}"/>
              </a:ext>
            </a:extLst>
          </p:cNvPr>
          <p:cNvSpPr/>
          <p:nvPr/>
        </p:nvSpPr>
        <p:spPr>
          <a:xfrm>
            <a:off x="583083" y="1397231"/>
            <a:ext cx="2996591"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772B1A"/>
                </a:solidFill>
                <a:effectLst>
                  <a:outerShdw blurRad="38100" dist="19050" dir="2700000" algn="tl" rotWithShape="0">
                    <a:schemeClr val="dk1">
                      <a:alpha val="40000"/>
                    </a:schemeClr>
                  </a:outerShdw>
                </a:effectLst>
              </a:rPr>
              <a:t>Plasticiser</a:t>
            </a:r>
          </a:p>
        </p:txBody>
      </p:sp>
      <p:pic>
        <p:nvPicPr>
          <p:cNvPr id="13" name="Picture 12" descr="A red box&#10;&#10;Description automatically generated">
            <a:extLst>
              <a:ext uri="{FF2B5EF4-FFF2-40B4-BE49-F238E27FC236}">
                <a16:creationId xmlns:a16="http://schemas.microsoft.com/office/drawing/2014/main" id="{474D0368-F949-74C2-E2E8-D65B7D4C53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2651" y="2719298"/>
            <a:ext cx="3559628" cy="3559628"/>
          </a:xfrm>
          <a:prstGeom prst="rect">
            <a:avLst/>
          </a:prstGeom>
        </p:spPr>
      </p:pic>
      <p:sp>
        <p:nvSpPr>
          <p:cNvPr id="15" name="TextBox 14">
            <a:extLst>
              <a:ext uri="{FF2B5EF4-FFF2-40B4-BE49-F238E27FC236}">
                <a16:creationId xmlns:a16="http://schemas.microsoft.com/office/drawing/2014/main" id="{D98B45C6-44D9-157E-2FAB-C8424F96E1A8}"/>
              </a:ext>
            </a:extLst>
          </p:cNvPr>
          <p:cNvSpPr txBox="1"/>
          <p:nvPr/>
        </p:nvSpPr>
        <p:spPr>
          <a:xfrm>
            <a:off x="3579674" y="2719298"/>
            <a:ext cx="2120805" cy="2031325"/>
          </a:xfrm>
          <a:prstGeom prst="rect">
            <a:avLst/>
          </a:prstGeom>
          <a:noFill/>
        </p:spPr>
        <p:txBody>
          <a:bodyPr wrap="square" rtlCol="0">
            <a:spAutoFit/>
          </a:bodyPr>
          <a:lstStyle/>
          <a:p>
            <a:r>
              <a:rPr lang="en-US" dirty="0">
                <a:solidFill>
                  <a:srgbClr val="772B1A"/>
                </a:solidFill>
              </a:rPr>
              <a:t>Plasticiser is an additive used to increase the plasticity or decrease the viscosity of a material.</a:t>
            </a:r>
            <a:endParaRPr lang="en-GB" dirty="0">
              <a:solidFill>
                <a:srgbClr val="772B1A"/>
              </a:solidFill>
            </a:endParaRPr>
          </a:p>
        </p:txBody>
      </p:sp>
    </p:spTree>
    <p:extLst>
      <p:ext uri="{BB962C8B-B14F-4D97-AF65-F5344CB8AC3E}">
        <p14:creationId xmlns:p14="http://schemas.microsoft.com/office/powerpoint/2010/main" val="18093721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9D090FFB-942B-95AC-9789-D2B4E3107090}"/>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4FC26675-FC14-C0DC-86B1-18C1E465E578}"/>
              </a:ext>
            </a:extLst>
          </p:cNvPr>
          <p:cNvSpPr/>
          <p:nvPr/>
        </p:nvSpPr>
        <p:spPr>
          <a:xfrm>
            <a:off x="780680" y="391828"/>
            <a:ext cx="10630637" cy="1323439"/>
          </a:xfrm>
          <a:prstGeom prst="rect">
            <a:avLst/>
          </a:prstGeom>
          <a:noFill/>
          <a:effectLst>
            <a:reflection blurRad="6350" stA="50000" endA="300" endPos="55000" dir="5400000" sy="-100000" algn="bl" rotWithShape="0"/>
          </a:effectLst>
        </p:spPr>
        <p:txBody>
          <a:bodyPr wrap="square" lIns="91440" tIns="45720" rIns="91440" bIns="45720">
            <a:spAutoFit/>
          </a:bodyPr>
          <a:lstStyle/>
          <a:p>
            <a:pPr algn="ctr"/>
            <a:r>
              <a:rPr lang="en-US" sz="8000" b="0" cap="none" spc="0" dirty="0">
                <a:ln w="0"/>
                <a:solidFill>
                  <a:srgbClr val="F0F8FD"/>
                </a:solidFill>
                <a:effectLst>
                  <a:outerShdw blurRad="38100" dist="19050" dir="2700000" algn="tl" rotWithShape="0">
                    <a:schemeClr val="dk1">
                      <a:alpha val="40000"/>
                    </a:schemeClr>
                  </a:outerShdw>
                </a:effectLst>
              </a:rPr>
              <a:t>Tools &amp; Equipment</a:t>
            </a:r>
          </a:p>
        </p:txBody>
      </p:sp>
      <p:pic>
        <p:nvPicPr>
          <p:cNvPr id="3" name="Picture 2">
            <a:extLst>
              <a:ext uri="{FF2B5EF4-FFF2-40B4-BE49-F238E27FC236}">
                <a16:creationId xmlns:a16="http://schemas.microsoft.com/office/drawing/2014/main" id="{1ECE9938-7BF1-8BF0-25D5-921BDDF76526}"/>
              </a:ext>
            </a:extLst>
          </p:cNvPr>
          <p:cNvPicPr>
            <a:picLocks noChangeAspect="1"/>
          </p:cNvPicPr>
          <p:nvPr/>
        </p:nvPicPr>
        <p:blipFill>
          <a:blip r:embed="rId3">
            <a:extLst>
              <a:ext uri="{28A0092B-C50C-407E-A947-70E740481C1C}">
                <a14:useLocalDpi xmlns:a14="http://schemas.microsoft.com/office/drawing/2010/main" val="0"/>
              </a:ext>
            </a:extLst>
          </a:blip>
          <a:srcRect l="14650" t="17230" r="15607" b="14257"/>
          <a:stretch>
            <a:fillRect/>
          </a:stretch>
        </p:blipFill>
        <p:spPr>
          <a:xfrm>
            <a:off x="3704490" y="1892104"/>
            <a:ext cx="4783015" cy="4698609"/>
          </a:xfrm>
          <a:prstGeom prst="rect">
            <a:avLst/>
          </a:prstGeom>
        </p:spPr>
      </p:pic>
    </p:spTree>
    <p:extLst>
      <p:ext uri="{BB962C8B-B14F-4D97-AF65-F5344CB8AC3E}">
        <p14:creationId xmlns:p14="http://schemas.microsoft.com/office/powerpoint/2010/main" val="24419905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55B7C2-F8BF-D4D1-0C8E-F90CDB8492E1}"/>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B9D4C994-D242-8D42-DFEC-6C6A483C185B}"/>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D2CB9A50-30AF-5317-AA7F-F89E62C79FE2}"/>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2448BD35-31CA-C716-41DF-E18500097C6F}"/>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4F5F3C55-67B7-7641-C49A-051B90F9B20D}"/>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5E58697E-7AAD-FF45-FB24-0EDDA40BE659}"/>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F865FFA2-817D-EFA7-AF2A-C5838480A37A}"/>
                </a:ext>
              </a:extLst>
            </p:cNvPr>
            <p:cNvSpPr/>
            <p:nvPr/>
          </p:nvSpPr>
          <p:spPr>
            <a:xfrm rot="21009592">
              <a:off x="1057800" y="364484"/>
              <a:ext cx="268535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Activities.</a:t>
              </a:r>
            </a:p>
          </p:txBody>
        </p:sp>
      </p:grpSp>
      <p:sp>
        <p:nvSpPr>
          <p:cNvPr id="9" name="Rectangle 8">
            <a:extLst>
              <a:ext uri="{FF2B5EF4-FFF2-40B4-BE49-F238E27FC236}">
                <a16:creationId xmlns:a16="http://schemas.microsoft.com/office/drawing/2014/main" id="{1B93753F-5C32-7AAD-78F0-71DD51401E28}"/>
              </a:ext>
            </a:extLst>
          </p:cNvPr>
          <p:cNvSpPr/>
          <p:nvPr/>
        </p:nvSpPr>
        <p:spPr>
          <a:xfrm>
            <a:off x="340889" y="2488769"/>
            <a:ext cx="1786066"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Activity:</a:t>
            </a:r>
          </a:p>
        </p:txBody>
      </p:sp>
      <p:sp>
        <p:nvSpPr>
          <p:cNvPr id="11" name="Rectangle 10">
            <a:extLst>
              <a:ext uri="{FF2B5EF4-FFF2-40B4-BE49-F238E27FC236}">
                <a16:creationId xmlns:a16="http://schemas.microsoft.com/office/drawing/2014/main" id="{3A914030-2A6B-F2B6-E7C7-6FF9060E986B}"/>
              </a:ext>
            </a:extLst>
          </p:cNvPr>
          <p:cNvSpPr/>
          <p:nvPr/>
        </p:nvSpPr>
        <p:spPr>
          <a:xfrm>
            <a:off x="410710" y="3633207"/>
            <a:ext cx="1300357"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Brief:</a:t>
            </a:r>
          </a:p>
        </p:txBody>
      </p:sp>
      <p:sp>
        <p:nvSpPr>
          <p:cNvPr id="13" name="TextBox 12">
            <a:extLst>
              <a:ext uri="{FF2B5EF4-FFF2-40B4-BE49-F238E27FC236}">
                <a16:creationId xmlns:a16="http://schemas.microsoft.com/office/drawing/2014/main" id="{4C6E8C0C-0C00-686F-E9D4-EBD1F7E25961}"/>
              </a:ext>
            </a:extLst>
          </p:cNvPr>
          <p:cNvSpPr txBox="1"/>
          <p:nvPr/>
        </p:nvSpPr>
        <p:spPr>
          <a:xfrm>
            <a:off x="2210694" y="2614431"/>
            <a:ext cx="4069336" cy="400110"/>
          </a:xfrm>
          <a:prstGeom prst="rect">
            <a:avLst/>
          </a:prstGeom>
          <a:noFill/>
        </p:spPr>
        <p:txBody>
          <a:bodyPr wrap="square" rtlCol="0">
            <a:spAutoFit/>
          </a:bodyPr>
          <a:lstStyle/>
          <a:p>
            <a:r>
              <a:rPr lang="en-GB" sz="2000" dirty="0">
                <a:solidFill>
                  <a:srgbClr val="800000"/>
                </a:solidFill>
                <a:latin typeface="Courier New" panose="02070309020205020404" pitchFamily="49" charset="0"/>
                <a:cs typeface="Courier New" panose="02070309020205020404" pitchFamily="49" charset="0"/>
              </a:rPr>
              <a:t>005.1.3: Tool Master.</a:t>
            </a:r>
          </a:p>
        </p:txBody>
      </p:sp>
      <p:sp>
        <p:nvSpPr>
          <p:cNvPr id="15" name="TextBox 14">
            <a:extLst>
              <a:ext uri="{FF2B5EF4-FFF2-40B4-BE49-F238E27FC236}">
                <a16:creationId xmlns:a16="http://schemas.microsoft.com/office/drawing/2014/main" id="{1324493A-52A9-40C9-E888-57E8B9D17676}"/>
              </a:ext>
            </a:extLst>
          </p:cNvPr>
          <p:cNvSpPr txBox="1"/>
          <p:nvPr/>
        </p:nvSpPr>
        <p:spPr>
          <a:xfrm>
            <a:off x="1711067" y="3889626"/>
            <a:ext cx="4681230" cy="2862322"/>
          </a:xfrm>
          <a:prstGeom prst="rect">
            <a:avLst/>
          </a:prstGeom>
          <a:noFill/>
        </p:spPr>
        <p:txBody>
          <a:bodyPr wrap="square" rtlCol="0">
            <a:spAutoFit/>
          </a:bodyPr>
          <a:lstStyle/>
          <a:p>
            <a:r>
              <a:rPr lang="en-GB" dirty="0">
                <a:solidFill>
                  <a:srgbClr val="800000"/>
                </a:solidFill>
                <a:latin typeface="Courier New" panose="02070309020205020404" pitchFamily="49" charset="0"/>
                <a:cs typeface="Courier New" panose="02070309020205020404" pitchFamily="49" charset="0"/>
              </a:rPr>
              <a:t>This activity introduces learners to the core materials used when constructing half‑brick thick walls. Learners will explore the differences between common bricks, facing bricks, and mortar, and understand how each contributes to the structure, strength, and appearance of brickwork.</a:t>
            </a:r>
          </a:p>
        </p:txBody>
      </p:sp>
    </p:spTree>
    <p:extLst>
      <p:ext uri="{BB962C8B-B14F-4D97-AF65-F5344CB8AC3E}">
        <p14:creationId xmlns:p14="http://schemas.microsoft.com/office/powerpoint/2010/main" val="110738292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Tape measures sold in the UK often have dual scales for metric and imperial units. Like the American tape measures described above, they also have markings every 16 in (40.6 cm) and 19.2 in (48.8 cm).</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091055" y="1375150"/>
            <a:ext cx="4146584"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Tape Measure</a:t>
            </a:r>
          </a:p>
        </p:txBody>
      </p:sp>
      <p:pic>
        <p:nvPicPr>
          <p:cNvPr id="9" name="Picture 8" descr="A close up of a logo&#10;&#10;Description automatically generated">
            <a:extLst>
              <a:ext uri="{FF2B5EF4-FFF2-40B4-BE49-F238E27FC236}">
                <a16:creationId xmlns:a16="http://schemas.microsoft.com/office/drawing/2014/main" id="{C85C96AE-F5EF-45FF-85B5-F70F1B7F4A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9536F700-5E75-83C0-E36D-1E191B091B4F}"/>
              </a:ext>
            </a:extLst>
          </p:cNvPr>
          <p:cNvGrpSpPr/>
          <p:nvPr/>
        </p:nvGrpSpPr>
        <p:grpSpPr>
          <a:xfrm>
            <a:off x="212651" y="55807"/>
            <a:ext cx="7591647" cy="1391553"/>
            <a:chOff x="212651" y="-85801"/>
            <a:chExt cx="7591647" cy="2435597"/>
          </a:xfrm>
        </p:grpSpPr>
        <p:sp>
          <p:nvSpPr>
            <p:cNvPr id="10" name="Right Triangle 9">
              <a:extLst>
                <a:ext uri="{FF2B5EF4-FFF2-40B4-BE49-F238E27FC236}">
                  <a16:creationId xmlns:a16="http://schemas.microsoft.com/office/drawing/2014/main" id="{E4957A0B-4D86-D2FA-7BAA-76884640580E}"/>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4C84333C-4980-8B10-7C6B-A04971091ECE}"/>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1410078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A specialist tape measure designed to aid professional bricklayers in their work. The unique blade design accurately calculates brick and block quantities and course heights, plus there is a conventional metric scale, which is accurate to EC Class I, for general measuring.</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060791" y="1375150"/>
            <a:ext cx="4207114"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Brick Measure</a:t>
            </a:r>
          </a:p>
        </p:txBody>
      </p:sp>
      <p:pic>
        <p:nvPicPr>
          <p:cNvPr id="9" name="Picture 8">
            <a:extLst>
              <a:ext uri="{FF2B5EF4-FFF2-40B4-BE49-F238E27FC236}">
                <a16:creationId xmlns:a16="http://schemas.microsoft.com/office/drawing/2014/main" id="{CEA6D51A-D4DC-4097-8982-C83FA0A18A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C899E1D2-AD08-552E-5B3F-F047713EAFE2}"/>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EE0BCAF2-99E7-8707-D193-FD873CD64DB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54894DC-5C58-65A9-D918-D0D5668FEFB2}"/>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19939080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This will be the most expensive part of </a:t>
            </a:r>
          </a:p>
          <a:p>
            <a:pPr algn="ctr"/>
            <a:r>
              <a:rPr lang="en-US" sz="2000" dirty="0">
                <a:solidFill>
                  <a:srgbClr val="800000"/>
                </a:solidFill>
              </a:rPr>
              <a:t>the tool kit, thus keeping the bricklayers </a:t>
            </a:r>
          </a:p>
          <a:p>
            <a:pPr algn="ctr"/>
            <a:r>
              <a:rPr lang="en-US" sz="2000" dirty="0">
                <a:solidFill>
                  <a:srgbClr val="800000"/>
                </a:solidFill>
              </a:rPr>
              <a:t>work level (horizontal) and plumb </a:t>
            </a:r>
          </a:p>
          <a:p>
            <a:pPr algn="ctr"/>
            <a:r>
              <a:rPr lang="en-US" sz="2000" dirty="0">
                <a:solidFill>
                  <a:srgbClr val="800000"/>
                </a:solidFill>
              </a:rPr>
              <a:t>(vertical). These also come in various sizes. The main size for everyday work is nine hundred </a:t>
            </a:r>
          </a:p>
          <a:p>
            <a:pPr algn="ctr"/>
            <a:r>
              <a:rPr lang="en-US" sz="2000" dirty="0">
                <a:solidFill>
                  <a:srgbClr val="800000"/>
                </a:solidFill>
              </a:rPr>
              <a:t>millimeters or twelve hundred millimeters. </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535792" y="1375150"/>
            <a:ext cx="3257110"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Spirit Level</a:t>
            </a:r>
          </a:p>
        </p:txBody>
      </p:sp>
      <p:pic>
        <p:nvPicPr>
          <p:cNvPr id="9" name="Picture 8" descr="A close up of a yellow wall&#10;&#10;Description automatically generated">
            <a:extLst>
              <a:ext uri="{FF2B5EF4-FFF2-40B4-BE49-F238E27FC236}">
                <a16:creationId xmlns:a16="http://schemas.microsoft.com/office/drawing/2014/main" id="{94D0EE07-D19B-435B-95F0-F1272495F7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7C10C796-2578-EF8F-6467-D5472122C831}"/>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26FC992F-F72D-1BE9-0971-539BA829EBCD}"/>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B93295D-BD79-8EC7-4E62-918BF599369F}"/>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75208687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Like the Spirit Level above, it has two bubbles, (one for levelling, the other for plumbing) but is smaller. It is very handy for decorative panels and soldier courses.</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622354" y="1375150"/>
            <a:ext cx="3083986"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Boat Level</a:t>
            </a:r>
          </a:p>
        </p:txBody>
      </p:sp>
      <p:pic>
        <p:nvPicPr>
          <p:cNvPr id="9" name="Picture 8" descr="A close up of a knife&#10;&#10;Description automatically generated">
            <a:extLst>
              <a:ext uri="{FF2B5EF4-FFF2-40B4-BE49-F238E27FC236}">
                <a16:creationId xmlns:a16="http://schemas.microsoft.com/office/drawing/2014/main" id="{13D1FC84-273E-4407-B55C-1FD24CD4D6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A1235791-2F6D-3CFB-1545-7CE072CFCA36}"/>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23FC75C5-7027-32DB-2D00-ABBAAB769B57}"/>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A44AE3A1-5D43-FE9B-4CF4-8658B5CFFB7E}"/>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85837481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These came various sizes and shape ranging </a:t>
            </a:r>
          </a:p>
          <a:p>
            <a:pPr algn="ctr"/>
            <a:r>
              <a:rPr lang="en-US" sz="2000" dirty="0">
                <a:solidFill>
                  <a:srgbClr val="800000"/>
                </a:solidFill>
              </a:rPr>
              <a:t>between ten and fourteen inches. One side of the </a:t>
            </a:r>
          </a:p>
          <a:p>
            <a:pPr algn="ctr"/>
            <a:r>
              <a:rPr lang="en-US" sz="2000" dirty="0">
                <a:solidFill>
                  <a:srgbClr val="800000"/>
                </a:solidFill>
              </a:rPr>
              <a:t>trowel has a more rounded edge, this being for rough </a:t>
            </a:r>
          </a:p>
          <a:p>
            <a:pPr algn="ctr"/>
            <a:r>
              <a:rPr lang="en-US" sz="2000" dirty="0">
                <a:solidFill>
                  <a:srgbClr val="800000"/>
                </a:solidFill>
              </a:rPr>
              <a:t>cutting, however, this use is not advised for the </a:t>
            </a:r>
          </a:p>
          <a:p>
            <a:pPr algn="ctr"/>
            <a:r>
              <a:rPr lang="en-US" sz="2000" dirty="0">
                <a:solidFill>
                  <a:srgbClr val="800000"/>
                </a:solidFill>
              </a:rPr>
              <a:t>beginner. The measurements are the actual blade </a:t>
            </a:r>
          </a:p>
          <a:p>
            <a:pPr algn="ctr"/>
            <a:r>
              <a:rPr lang="en-US" sz="2000" dirty="0">
                <a:solidFill>
                  <a:srgbClr val="800000"/>
                </a:solidFill>
              </a:rPr>
              <a:t>size, the width of trowel also varies and beginners </a:t>
            </a:r>
          </a:p>
          <a:p>
            <a:pPr algn="ctr"/>
            <a:r>
              <a:rPr lang="en-US" sz="2000" dirty="0">
                <a:solidFill>
                  <a:srgbClr val="800000"/>
                </a:solidFill>
              </a:rPr>
              <a:t>will find a narrower trowel easier to use. The rounded </a:t>
            </a:r>
          </a:p>
          <a:p>
            <a:pPr algn="ctr"/>
            <a:r>
              <a:rPr lang="en-US" sz="2000" dirty="0">
                <a:solidFill>
                  <a:srgbClr val="800000"/>
                </a:solidFill>
              </a:rPr>
              <a:t>side on the trowel makes it suitable for both left and </a:t>
            </a:r>
          </a:p>
          <a:p>
            <a:pPr algn="ctr"/>
            <a:r>
              <a:rPr lang="en-US" sz="2000" dirty="0">
                <a:solidFill>
                  <a:srgbClr val="800000"/>
                </a:solidFill>
              </a:rPr>
              <a:t>right-handed operators. When the trowel is not in use for a period, clean it off dry and </a:t>
            </a:r>
          </a:p>
          <a:p>
            <a:pPr algn="ctr"/>
            <a:r>
              <a:rPr lang="en-US" sz="2000" dirty="0">
                <a:solidFill>
                  <a:srgbClr val="800000"/>
                </a:solidFill>
              </a:rPr>
              <a:t>apply a light coat of oil to avoid rusting.</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360199" y="1375150"/>
            <a:ext cx="3608295"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Brick Trowel</a:t>
            </a:r>
          </a:p>
        </p:txBody>
      </p:sp>
      <p:pic>
        <p:nvPicPr>
          <p:cNvPr id="9" name="Picture 8" descr="A picture containing trowel, tool&#10;&#10;Description automatically generated">
            <a:extLst>
              <a:ext uri="{FF2B5EF4-FFF2-40B4-BE49-F238E27FC236}">
                <a16:creationId xmlns:a16="http://schemas.microsoft.com/office/drawing/2014/main" id="{320EA2A8-1EFE-496A-A5CC-37935DB73E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B0233673-0726-0BB2-F491-1D3D5EAB546A}"/>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FBE330C2-73B2-0EE4-1C24-ECB5B8186F8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8A5BF0D-AF06-E289-488D-BDAE480F89A6}"/>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06197784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2E3831-3EBD-C8AC-5FEC-9877F5CF02C4}"/>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1F1EC53C-6DC6-76B1-5868-1A392063C0F9}"/>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AFB7F9F2-B10D-8E24-8C42-585EC31AA1C1}"/>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7ABA44B5-1074-345D-353F-0B07647FF702}"/>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E4C28680-FC00-7B4D-16D0-EF638552032C}"/>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F1656725-44CC-9591-7AAA-D0B90EB61E01}"/>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6F170C96-0524-3220-3C4C-8761B8A19584}"/>
                </a:ext>
              </a:extLst>
            </p:cNvPr>
            <p:cNvSpPr/>
            <p:nvPr/>
          </p:nvSpPr>
          <p:spPr>
            <a:xfrm rot="21009592">
              <a:off x="1057800" y="364484"/>
              <a:ext cx="268535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Activities.</a:t>
              </a:r>
            </a:p>
          </p:txBody>
        </p:sp>
      </p:grpSp>
      <p:sp>
        <p:nvSpPr>
          <p:cNvPr id="9" name="Rectangle 8">
            <a:extLst>
              <a:ext uri="{FF2B5EF4-FFF2-40B4-BE49-F238E27FC236}">
                <a16:creationId xmlns:a16="http://schemas.microsoft.com/office/drawing/2014/main" id="{D3DDECCC-0678-FDAC-966B-DCE2FEC2BF44}"/>
              </a:ext>
            </a:extLst>
          </p:cNvPr>
          <p:cNvSpPr/>
          <p:nvPr/>
        </p:nvSpPr>
        <p:spPr>
          <a:xfrm>
            <a:off x="340889" y="2488769"/>
            <a:ext cx="1786066"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Activity:</a:t>
            </a:r>
          </a:p>
        </p:txBody>
      </p:sp>
      <p:sp>
        <p:nvSpPr>
          <p:cNvPr id="11" name="Rectangle 10">
            <a:extLst>
              <a:ext uri="{FF2B5EF4-FFF2-40B4-BE49-F238E27FC236}">
                <a16:creationId xmlns:a16="http://schemas.microsoft.com/office/drawing/2014/main" id="{4FAA4DA5-02CA-CEAB-6A69-C69EA4289377}"/>
              </a:ext>
            </a:extLst>
          </p:cNvPr>
          <p:cNvSpPr/>
          <p:nvPr/>
        </p:nvSpPr>
        <p:spPr>
          <a:xfrm>
            <a:off x="410710" y="3633207"/>
            <a:ext cx="1300357"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Brief:</a:t>
            </a:r>
          </a:p>
        </p:txBody>
      </p:sp>
      <p:sp>
        <p:nvSpPr>
          <p:cNvPr id="13" name="TextBox 12">
            <a:extLst>
              <a:ext uri="{FF2B5EF4-FFF2-40B4-BE49-F238E27FC236}">
                <a16:creationId xmlns:a16="http://schemas.microsoft.com/office/drawing/2014/main" id="{DF071ECA-A463-AB44-3E22-1E6C67D617DB}"/>
              </a:ext>
            </a:extLst>
          </p:cNvPr>
          <p:cNvSpPr txBox="1"/>
          <p:nvPr/>
        </p:nvSpPr>
        <p:spPr>
          <a:xfrm>
            <a:off x="2210694" y="2614431"/>
            <a:ext cx="4069336" cy="707886"/>
          </a:xfrm>
          <a:prstGeom prst="rect">
            <a:avLst/>
          </a:prstGeom>
          <a:noFill/>
        </p:spPr>
        <p:txBody>
          <a:bodyPr wrap="square" rtlCol="0">
            <a:spAutoFit/>
          </a:bodyPr>
          <a:lstStyle/>
          <a:p>
            <a:r>
              <a:rPr lang="en-GB" sz="2000" dirty="0">
                <a:solidFill>
                  <a:srgbClr val="800000"/>
                </a:solidFill>
                <a:latin typeface="Courier New" panose="02070309020205020404" pitchFamily="49" charset="0"/>
                <a:cs typeface="Courier New" panose="02070309020205020404" pitchFamily="49" charset="0"/>
              </a:rPr>
              <a:t>005.1a – Gear Up &amp; Get Safe!</a:t>
            </a:r>
          </a:p>
        </p:txBody>
      </p:sp>
      <p:sp>
        <p:nvSpPr>
          <p:cNvPr id="15" name="TextBox 14">
            <a:extLst>
              <a:ext uri="{FF2B5EF4-FFF2-40B4-BE49-F238E27FC236}">
                <a16:creationId xmlns:a16="http://schemas.microsoft.com/office/drawing/2014/main" id="{5F6E16B9-11A6-8019-7791-E2561C6D0355}"/>
              </a:ext>
            </a:extLst>
          </p:cNvPr>
          <p:cNvSpPr txBox="1"/>
          <p:nvPr/>
        </p:nvSpPr>
        <p:spPr>
          <a:xfrm>
            <a:off x="1711067" y="3889626"/>
            <a:ext cx="4681230" cy="1477328"/>
          </a:xfrm>
          <a:prstGeom prst="rect">
            <a:avLst/>
          </a:prstGeom>
          <a:noFill/>
        </p:spPr>
        <p:txBody>
          <a:bodyPr wrap="square" rtlCol="0">
            <a:spAutoFit/>
          </a:bodyPr>
          <a:lstStyle/>
          <a:p>
            <a:r>
              <a:rPr lang="en-GB" dirty="0">
                <a:solidFill>
                  <a:srgbClr val="800000"/>
                </a:solidFill>
                <a:latin typeface="Courier New" panose="02070309020205020404" pitchFamily="49" charset="0"/>
                <a:cs typeface="Courier New" panose="02070309020205020404" pitchFamily="49" charset="0"/>
              </a:rPr>
              <a:t>This activity introduces learners to the essential Personal Protective Equipment (PPE) required when constructing half‑brick thick walls.</a:t>
            </a:r>
          </a:p>
        </p:txBody>
      </p:sp>
      <p:pic>
        <p:nvPicPr>
          <p:cNvPr id="14" name="Picture 13">
            <a:extLst>
              <a:ext uri="{FF2B5EF4-FFF2-40B4-BE49-F238E27FC236}">
                <a16:creationId xmlns:a16="http://schemas.microsoft.com/office/drawing/2014/main" id="{980176BD-811D-4010-B927-704323AF749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5227" y="1491046"/>
            <a:ext cx="3308922" cy="468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26681628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Bucket trowels are a wide-bladed tool for scooping mortar from a </a:t>
            </a:r>
            <a:r>
              <a:rPr lang="en-US" sz="2000" i="1" dirty="0">
                <a:solidFill>
                  <a:srgbClr val="800000"/>
                </a:solidFill>
              </a:rPr>
              <a:t>bucket</a:t>
            </a:r>
            <a:r>
              <a:rPr lang="en-US" sz="2000" dirty="0">
                <a:solidFill>
                  <a:srgbClr val="800000"/>
                </a:solidFill>
              </a:rPr>
              <a:t>; it is also good for buttering bricks and smoothing mortar.</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103109" y="1375150"/>
            <a:ext cx="4122475"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Bucket Trowel</a:t>
            </a:r>
          </a:p>
        </p:txBody>
      </p:sp>
      <p:pic>
        <p:nvPicPr>
          <p:cNvPr id="9" name="Picture 8" descr="A picture containing trowel&#10;&#10;Description automatically generated">
            <a:extLst>
              <a:ext uri="{FF2B5EF4-FFF2-40B4-BE49-F238E27FC236}">
                <a16:creationId xmlns:a16="http://schemas.microsoft.com/office/drawing/2014/main" id="{2B02DF57-91C3-4BD8-9099-91784F33A3F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4B2B8F88-8939-73F0-C51D-7ED7D43F5858}"/>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D54619CF-1A64-E78F-A38D-D637E74D90A7}"/>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4A8CF97D-21E2-C791-4655-007F7E5BC1C2}"/>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94234186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These are used when corners of the building have to be built to run in the bricks between. The pins are tapered at the ends to allow for inserting into joints. It is important that the line is kept free of knots and clean of mortar.</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523513" y="1375150"/>
            <a:ext cx="3281669"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Line &amp; Pins</a:t>
            </a:r>
          </a:p>
        </p:txBody>
      </p:sp>
      <p:pic>
        <p:nvPicPr>
          <p:cNvPr id="9" name="Picture 8" descr="A close up of a knife&#10;&#10;Description automatically generated">
            <a:extLst>
              <a:ext uri="{FF2B5EF4-FFF2-40B4-BE49-F238E27FC236}">
                <a16:creationId xmlns:a16="http://schemas.microsoft.com/office/drawing/2014/main" id="{53B28A25-24BB-4740-8DD0-7E72811754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51546"/>
            <a:ext cx="5040000" cy="5040000"/>
          </a:xfrm>
          <a:prstGeom prst="rect">
            <a:avLst/>
          </a:prstGeom>
        </p:spPr>
      </p:pic>
      <p:grpSp>
        <p:nvGrpSpPr>
          <p:cNvPr id="12" name="Group 11">
            <a:extLst>
              <a:ext uri="{FF2B5EF4-FFF2-40B4-BE49-F238E27FC236}">
                <a16:creationId xmlns:a16="http://schemas.microsoft.com/office/drawing/2014/main" id="{67CEA77A-230B-0FFA-34FE-E3A44A79D3F6}"/>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6195C094-7183-FA4A-B9E4-2D35CC06BEB2}"/>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5CC0617D-E24E-0AC9-38E1-BFAF3AFCEC71}"/>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77570269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These are used in pairs as an easy method of holding the line up. These are inexpensive as you can make your own.</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527520" y="1375150"/>
            <a:ext cx="327365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Line Blocks</a:t>
            </a:r>
          </a:p>
        </p:txBody>
      </p:sp>
      <p:pic>
        <p:nvPicPr>
          <p:cNvPr id="9" name="Picture 8" descr="A picture containing sitting&#10;&#10;Description automatically generated">
            <a:extLst>
              <a:ext uri="{FF2B5EF4-FFF2-40B4-BE49-F238E27FC236}">
                <a16:creationId xmlns:a16="http://schemas.microsoft.com/office/drawing/2014/main" id="{63EFEA61-9D82-4F7C-9D77-155D00B87D7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4D24B813-5A06-EE74-FA81-5F049EF8E99D}"/>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A3170A1D-9DA9-DA33-FE8D-1E47ECB99E53}"/>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2DBF70B0-2798-2D77-6F62-4D1DC383D01E}"/>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30581995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Used with either a bolster or chisel. It is essential that the head is secure and checked regularly to ensure it never comes loose.  Always wear eye protection goggles</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979294" y="1375150"/>
            <a:ext cx="4370107"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Lump Hammer</a:t>
            </a:r>
          </a:p>
        </p:txBody>
      </p:sp>
      <p:pic>
        <p:nvPicPr>
          <p:cNvPr id="9" name="Picture 8" descr="A close up of a tool&#10;&#10;Description automatically generated">
            <a:extLst>
              <a:ext uri="{FF2B5EF4-FFF2-40B4-BE49-F238E27FC236}">
                <a16:creationId xmlns:a16="http://schemas.microsoft.com/office/drawing/2014/main" id="{22CC21F4-968C-47F9-9442-F166953BE27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61FC40CC-CF2B-694D-480C-E92E486311D8}"/>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FCF82F14-3660-D68A-4C22-FDF5F58FC3A7}"/>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AC1707E-037F-64E1-6184-BD5F0EE734B0}"/>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24838212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Used for cutting bricks. Eye protection must be used at all times it is used. The end should never be allowed to burr over. This is known as a mushroom and can splinter when being hit. The end should be kept free from mushrooms by a grinding wheel which also allows the culling edge to be kept sharp. </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172841" y="1375150"/>
            <a:ext cx="398301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Bolster Chisel</a:t>
            </a:r>
          </a:p>
        </p:txBody>
      </p:sp>
      <p:pic>
        <p:nvPicPr>
          <p:cNvPr id="9" name="Picture 8" descr="A close up of a logo&#10;&#10;Description automatically generated">
            <a:extLst>
              <a:ext uri="{FF2B5EF4-FFF2-40B4-BE49-F238E27FC236}">
                <a16:creationId xmlns:a16="http://schemas.microsoft.com/office/drawing/2014/main" id="{406EECCB-44A4-4074-ABD5-DBC65D88A4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38C74B68-6E78-31AE-506D-1D4C6146ECD8}"/>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FF0826A1-9D85-F697-350E-7A2C16BEA6D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8F7FF45-2636-6EC1-91E6-B2D6BA6B2781}"/>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79585206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Similar to a bolster but with a smaller blade, used more for cutting into brickwork after it has been laid e.g. for letting in services. Again maintenance and safely procedures should be followed the same as for the bolster. </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532329" y="1375150"/>
            <a:ext cx="3264035"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Cold Chisel</a:t>
            </a:r>
          </a:p>
        </p:txBody>
      </p:sp>
      <p:pic>
        <p:nvPicPr>
          <p:cNvPr id="9" name="Picture 8">
            <a:extLst>
              <a:ext uri="{FF2B5EF4-FFF2-40B4-BE49-F238E27FC236}">
                <a16:creationId xmlns:a16="http://schemas.microsoft.com/office/drawing/2014/main" id="{2DEC89F1-A77A-4CD9-9E9C-1AF897A52C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FC1BDA2F-327E-4BF3-229E-267EE0F86EEB}"/>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F1D81F5F-E3F7-AAE4-C349-9E8CAABC06A4}"/>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8489F93B-E8F3-D5F5-0B2E-438C5B5FB76E}"/>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7145099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A Brick Hammer, also known as a Stonemasons Hammer, has one flat traditional face and a short or long chisel-shaped blade. It can thus be used to chip off edges or small pieces of stone, cut brick or a concrete masonry unit, without using a separate chisel. The chisel blade can also be used to rapidly cut bricks or cinder blocks. This type of hammer is also used by geologists when collecting rock and mineral samples and is one of several types of Geologist's hammer. </a:t>
            </a: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073068" y="1375150"/>
            <a:ext cx="4182556"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Brick Hammer</a:t>
            </a:r>
          </a:p>
        </p:txBody>
      </p:sp>
      <p:pic>
        <p:nvPicPr>
          <p:cNvPr id="9" name="Picture 8" descr="A close up of a knife&#10;&#10;Description automatically generated">
            <a:extLst>
              <a:ext uri="{FF2B5EF4-FFF2-40B4-BE49-F238E27FC236}">
                <a16:creationId xmlns:a16="http://schemas.microsoft.com/office/drawing/2014/main" id="{47127CC9-85CE-4BD7-B592-630DB4DB727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E16D196F-D57C-B76B-96E0-4CED09F39745}"/>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8D11EBA5-F3A8-1976-EAF1-D2D0BC4E1A4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042BD78-3E5D-DA4B-3F95-BE2F4A9E04F1}"/>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50258417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Scutch hammers have either one or two grooves for holding a scutch comb or drove in exactly the same way as a scutch chisel. Some scutch hammers have two grooves, one on each end of the head. These are known as 'double-ended scutch hammers’.</a:t>
            </a:r>
          </a:p>
          <a:p>
            <a:pPr algn="ctr"/>
            <a:r>
              <a:rPr lang="en-US" sz="2000" dirty="0">
                <a:solidFill>
                  <a:srgbClr val="800000"/>
                </a:solidFill>
              </a:rPr>
              <a:t>Scutch hammers, in conjunction with combs and droves, are used for cutting bricks in the same way as scutch chisels, however they are not as precise in their work, due to lack of control when wielding a hammer in comparison to a chisel. This is because the hammer needs more force to wield it than a chisel which needs a hammer/mallet to function.</a:t>
            </a: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837652" y="1375150"/>
            <a:ext cx="4653390"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Scutch Hammer</a:t>
            </a:r>
          </a:p>
        </p:txBody>
      </p:sp>
      <p:pic>
        <p:nvPicPr>
          <p:cNvPr id="9" name="Picture 8">
            <a:extLst>
              <a:ext uri="{FF2B5EF4-FFF2-40B4-BE49-F238E27FC236}">
                <a16:creationId xmlns:a16="http://schemas.microsoft.com/office/drawing/2014/main" id="{462459F4-519C-4671-BE5D-4A807AF1E3A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D78A264E-6063-082C-0234-62886F3D555E}"/>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16005D67-EA86-E6D7-9E8D-0E4F959247B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0D3E2590-C20F-F50C-50F1-427D8F564638}"/>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17462818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Used for putting a finish to the joints in brick work. A half-round joint which is also known as a bucket handle finish. Two types are shown, these can now be bought from shops, but an old pail or bucket handle can be bent to a suitable shape.</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2114732" y="1375150"/>
            <a:ext cx="2099229"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Jointer</a:t>
            </a:r>
          </a:p>
        </p:txBody>
      </p:sp>
      <p:pic>
        <p:nvPicPr>
          <p:cNvPr id="9" name="Picture 8">
            <a:extLst>
              <a:ext uri="{FF2B5EF4-FFF2-40B4-BE49-F238E27FC236}">
                <a16:creationId xmlns:a16="http://schemas.microsoft.com/office/drawing/2014/main" id="{09054144-DB46-484B-9C70-0D907686DE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0FEBB3AA-4725-D471-1021-AFEAA757AABB}"/>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6E64517E-4E75-49C6-FA79-765CEDA031A2}"/>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C75353AD-D202-8960-1F1C-7055B15C9CBF}"/>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1029356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A small hawk is used when pointing a lot and makes it easier to hold the mortar.</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2288112" y="1375150"/>
            <a:ext cx="1752467"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Hawk</a:t>
            </a:r>
          </a:p>
        </p:txBody>
      </p:sp>
      <p:pic>
        <p:nvPicPr>
          <p:cNvPr id="9" name="Picture 8">
            <a:extLst>
              <a:ext uri="{FF2B5EF4-FFF2-40B4-BE49-F238E27FC236}">
                <a16:creationId xmlns:a16="http://schemas.microsoft.com/office/drawing/2014/main" id="{E057631B-B5A1-471A-BA70-E4B33DF053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EAAFCD6C-CEE0-DCC5-8A7E-07BF95A8F9EA}"/>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E5F2EA95-EE7D-F8EB-5FAE-5A745F32FD43}"/>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D0FB98AF-0E6A-4E61-762F-504C305EE266}"/>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362794556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416320"/>
          </a:xfrm>
          <a:prstGeom prst="rect">
            <a:avLst/>
          </a:prstGeom>
        </p:spPr>
        <p:txBody>
          <a:bodyPr>
            <a:spAutoFit/>
          </a:bodyPr>
          <a:lstStyle/>
          <a:p>
            <a:r>
              <a:rPr lang="en-GB" b="1" dirty="0">
                <a:solidFill>
                  <a:srgbClr val="800000"/>
                </a:solidFill>
              </a:rPr>
              <a:t>Options: </a:t>
            </a:r>
          </a:p>
          <a:p>
            <a:r>
              <a:rPr lang="en-GB" dirty="0">
                <a:solidFill>
                  <a:srgbClr val="800000"/>
                </a:solidFill>
              </a:rPr>
              <a:t>A range of helmets, hard hats and bump caps</a:t>
            </a:r>
          </a:p>
          <a:p>
            <a:endParaRPr lang="en-GB" dirty="0">
              <a:solidFill>
                <a:srgbClr val="800000"/>
              </a:solidFill>
            </a:endParaRPr>
          </a:p>
          <a:p>
            <a:r>
              <a:rPr lang="en-GB" b="1" dirty="0">
                <a:solidFill>
                  <a:srgbClr val="800000"/>
                </a:solidFill>
              </a:rPr>
              <a:t>Hazards: </a:t>
            </a:r>
          </a:p>
          <a:p>
            <a:r>
              <a:rPr lang="en-GB" dirty="0">
                <a:solidFill>
                  <a:srgbClr val="800000"/>
                </a:solidFill>
              </a:rPr>
              <a:t>Impact from falling or flying objects, risk of head bumping, hair entanglement</a:t>
            </a:r>
          </a:p>
          <a:p>
            <a:endParaRPr lang="en-GB" dirty="0">
              <a:solidFill>
                <a:srgbClr val="800000"/>
              </a:solidFill>
            </a:endParaRPr>
          </a:p>
          <a:p>
            <a:r>
              <a:rPr lang="en-GB" b="1" dirty="0">
                <a:solidFill>
                  <a:srgbClr val="800000"/>
                </a:solidFill>
              </a:rPr>
              <a:t>Note:</a:t>
            </a:r>
          </a:p>
          <a:p>
            <a:r>
              <a:rPr lang="en-GB" dirty="0">
                <a:solidFill>
                  <a:srgbClr val="800000"/>
                </a:solidFill>
              </a:rPr>
              <a:t>Some safety helmets incorporate or can be fitted with specially-designed eye or hearing protection. Don’t forget neck protection, </a:t>
            </a:r>
            <a:r>
              <a:rPr lang="en-GB" dirty="0" err="1">
                <a:solidFill>
                  <a:srgbClr val="800000"/>
                </a:solidFill>
              </a:rPr>
              <a:t>eg</a:t>
            </a:r>
            <a:r>
              <a:rPr lang="en-GB" dirty="0">
                <a:solidFill>
                  <a:srgbClr val="800000"/>
                </a:solidFill>
              </a:rPr>
              <a:t> scarves for use during welding. Do not use head protection if it is damaged – replace it. </a:t>
            </a:r>
          </a:p>
        </p:txBody>
      </p:sp>
      <p:sp>
        <p:nvSpPr>
          <p:cNvPr id="9" name="Rectangle 8">
            <a:extLst>
              <a:ext uri="{FF2B5EF4-FFF2-40B4-BE49-F238E27FC236}">
                <a16:creationId xmlns:a16="http://schemas.microsoft.com/office/drawing/2014/main" id="{C7FB9C3A-41F2-4439-B453-4503BE245AAC}"/>
              </a:ext>
            </a:extLst>
          </p:cNvPr>
          <p:cNvSpPr/>
          <p:nvPr/>
        </p:nvSpPr>
        <p:spPr>
          <a:xfrm>
            <a:off x="5591168" y="1385276"/>
            <a:ext cx="2690288"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Hard Hat</a:t>
            </a:r>
          </a:p>
        </p:txBody>
      </p:sp>
      <p:pic>
        <p:nvPicPr>
          <p:cNvPr id="11" name="Picture 10">
            <a:extLst>
              <a:ext uri="{FF2B5EF4-FFF2-40B4-BE49-F238E27FC236}">
                <a16:creationId xmlns:a16="http://schemas.microsoft.com/office/drawing/2014/main" id="{68E67207-3D9E-4313-9E04-9196AEFA29C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C8B1B605-FFE3-43C4-BD04-7AB3ED5F266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25082" y="176535"/>
            <a:ext cx="2125038" cy="2196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69371026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This is used for setting out the work area and marking and checking right angles.</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882377" y="1375150"/>
            <a:ext cx="456394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Builders Square</a:t>
            </a:r>
          </a:p>
        </p:txBody>
      </p:sp>
      <p:pic>
        <p:nvPicPr>
          <p:cNvPr id="9" name="Picture 8" descr="A close up of a logo&#10;&#10;Description automatically generated">
            <a:extLst>
              <a:ext uri="{FF2B5EF4-FFF2-40B4-BE49-F238E27FC236}">
                <a16:creationId xmlns:a16="http://schemas.microsoft.com/office/drawing/2014/main" id="{011A3C62-9CEC-4544-A9A8-B17484B43A8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BEB91598-B83D-F6B6-776A-2CE521784EE3}"/>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99BB5E96-AF57-7733-3660-16D54F264DC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18964951-21CF-2714-9C0B-A0AB11864781}"/>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3004303570"/>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Inexpensive as you make it yourself. A length of timber with the vertical spacing of the bricks marked along one edge. Used when working from both ends of a wall to ensure that the courses are equal</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402165" y="1375150"/>
            <a:ext cx="352436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Brick </a:t>
            </a:r>
            <a:r>
              <a:rPr lang="en-US" sz="5400" dirty="0">
                <a:ln w="0">
                  <a:solidFill>
                    <a:srgbClr val="800000"/>
                  </a:solidFill>
                </a:ln>
                <a:solidFill>
                  <a:srgbClr val="800000"/>
                </a:solidFill>
                <a:effectLst>
                  <a:outerShdw blurRad="38100" dist="19050" dir="2700000" algn="tl" rotWithShape="0">
                    <a:schemeClr val="dk1">
                      <a:alpha val="40000"/>
                    </a:schemeClr>
                  </a:outerShdw>
                </a:effectLst>
              </a:rPr>
              <a:t>Gau</a:t>
            </a: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ge</a:t>
            </a:r>
          </a:p>
        </p:txBody>
      </p:sp>
      <p:pic>
        <p:nvPicPr>
          <p:cNvPr id="9" name="Picture 8">
            <a:extLst>
              <a:ext uri="{FF2B5EF4-FFF2-40B4-BE49-F238E27FC236}">
                <a16:creationId xmlns:a16="http://schemas.microsoft.com/office/drawing/2014/main" id="{5F534494-9ED2-423D-AD04-F5D5F7FD80F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BF298C59-3B6B-1903-1DAA-2DCFC6DF8647}"/>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DB5435E9-E1B6-6082-F6DE-E1DAAE770821}"/>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77CF4F37-CBBA-B5C3-8DCC-BFF18A7D71D7}"/>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87023122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alphaModFix amt="49000"/>
            <a:lum/>
          </a:blip>
          <a:srcRect/>
          <a:stretch>
            <a:fillRect/>
          </a:stretch>
        </a:blipFill>
        <a:effectLst/>
      </p:bgPr>
    </p:bg>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A spade is a tool primarily for digging, comprising a blade – typically stunted and less curved than that of a shovel – and a long handle. Early spades were made of riven wood or of animal bones (often shoulder blades).</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2211199" y="1375150"/>
            <a:ext cx="1906292"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Spade</a:t>
            </a:r>
          </a:p>
        </p:txBody>
      </p:sp>
      <p:pic>
        <p:nvPicPr>
          <p:cNvPr id="9" name="Picture 8" descr="A picture containing shovel, tool&#10;&#10;Description automatically generated">
            <a:extLst>
              <a:ext uri="{FF2B5EF4-FFF2-40B4-BE49-F238E27FC236}">
                <a16:creationId xmlns:a16="http://schemas.microsoft.com/office/drawing/2014/main" id="{86D78DE7-7EA3-44FC-86DF-88B8C2E87CF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12" name="Group 11">
            <a:extLst>
              <a:ext uri="{FF2B5EF4-FFF2-40B4-BE49-F238E27FC236}">
                <a16:creationId xmlns:a16="http://schemas.microsoft.com/office/drawing/2014/main" id="{8075D3A7-05F2-1F05-27F3-E2B6C7185EDF}"/>
              </a:ext>
            </a:extLst>
          </p:cNvPr>
          <p:cNvGrpSpPr/>
          <p:nvPr/>
        </p:nvGrpSpPr>
        <p:grpSpPr>
          <a:xfrm>
            <a:off x="212651" y="55807"/>
            <a:ext cx="7591647" cy="1391553"/>
            <a:chOff x="212651" y="-85801"/>
            <a:chExt cx="7591647" cy="2435597"/>
          </a:xfrm>
        </p:grpSpPr>
        <p:sp>
          <p:nvSpPr>
            <p:cNvPr id="13" name="Right Triangle 12">
              <a:extLst>
                <a:ext uri="{FF2B5EF4-FFF2-40B4-BE49-F238E27FC236}">
                  <a16:creationId xmlns:a16="http://schemas.microsoft.com/office/drawing/2014/main" id="{3BAF668B-7726-8E85-753D-4985A303DA05}"/>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BA59F345-52F7-D7F6-D961-5EAEA577616D}"/>
                </a:ext>
              </a:extLst>
            </p:cNvPr>
            <p:cNvSpPr/>
            <p:nvPr/>
          </p:nvSpPr>
          <p:spPr>
            <a:xfrm rot="21009592">
              <a:off x="1622122" y="-85801"/>
              <a:ext cx="155670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Tools.</a:t>
              </a:r>
            </a:p>
          </p:txBody>
        </p:sp>
      </p:grpSp>
    </p:spTree>
    <p:extLst>
      <p:ext uri="{BB962C8B-B14F-4D97-AF65-F5344CB8AC3E}">
        <p14:creationId xmlns:p14="http://schemas.microsoft.com/office/powerpoint/2010/main" val="201668459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Supersedes the brick hod (original brick carrier). Used for carrying bricks around the work area.</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335961" y="1375150"/>
            <a:ext cx="3656771"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Brick Carrier</a:t>
            </a:r>
          </a:p>
        </p:txBody>
      </p:sp>
      <p:pic>
        <p:nvPicPr>
          <p:cNvPr id="9" name="Picture 8" descr="A close up of a device&#10;&#10;Description automatically generated">
            <a:extLst>
              <a:ext uri="{FF2B5EF4-FFF2-40B4-BE49-F238E27FC236}">
                <a16:creationId xmlns:a16="http://schemas.microsoft.com/office/drawing/2014/main" id="{DC28E74B-7DDE-4DB0-AA02-64AE9063998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9088"/>
            <a:ext cx="5040000" cy="5040000"/>
          </a:xfrm>
          <a:prstGeom prst="rect">
            <a:avLst/>
          </a:prstGeom>
        </p:spPr>
      </p:pic>
      <p:grpSp>
        <p:nvGrpSpPr>
          <p:cNvPr id="8" name="Group 7">
            <a:extLst>
              <a:ext uri="{FF2B5EF4-FFF2-40B4-BE49-F238E27FC236}">
                <a16:creationId xmlns:a16="http://schemas.microsoft.com/office/drawing/2014/main" id="{573701F6-381F-11EF-93F6-99B766398E7C}"/>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FDD5C49C-E220-91D6-4707-9F3BAC1B0229}"/>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ED862F62-7EE7-2160-8382-1FC11B29BB86}"/>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244668583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A spot is a dedicated place for mortar to be temporary placed while the bricklayer lays the bricks and builds the wall.</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2432413" y="1375150"/>
            <a:ext cx="146386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Spot</a:t>
            </a:r>
          </a:p>
        </p:txBody>
      </p:sp>
      <p:pic>
        <p:nvPicPr>
          <p:cNvPr id="9" name="Picture 8" descr="A picture containing table, furniture&#10;&#10;Description automatically generated">
            <a:extLst>
              <a:ext uri="{FF2B5EF4-FFF2-40B4-BE49-F238E27FC236}">
                <a16:creationId xmlns:a16="http://schemas.microsoft.com/office/drawing/2014/main" id="{9720E806-2625-48B2-B567-40C000E4DAB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C0BF4623-BDF6-6941-FE78-B6F156D74A88}"/>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B14C89E7-A785-1390-E645-464F5C131A35}"/>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18CFC3F4-623E-AFEA-6CB7-68D886760AC1}"/>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2598359099"/>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Hand brush is a very useful piece of kit for brushing up, cleaning down. Bricklayers will use this type of brush for cleaning down their walls.</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439356" y="1375150"/>
            <a:ext cx="344998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Hand Brush</a:t>
            </a:r>
          </a:p>
        </p:txBody>
      </p:sp>
      <p:pic>
        <p:nvPicPr>
          <p:cNvPr id="9" name="Picture 8">
            <a:extLst>
              <a:ext uri="{FF2B5EF4-FFF2-40B4-BE49-F238E27FC236}">
                <a16:creationId xmlns:a16="http://schemas.microsoft.com/office/drawing/2014/main" id="{CDE1BB5C-182C-44D2-B1DE-CC1610D109F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49F4359C-77D2-CA03-4AC1-945A50CD59A8}"/>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BBC23DB8-ACDC-CE52-F706-BE07857B2241}"/>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C42475D6-6EE3-B9E7-049C-594AB09B69ED}"/>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235177214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Floor brush used for cleaning down and brushing up.</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818193" y="1375150"/>
            <a:ext cx="4692310"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Soft Floor Brush</a:t>
            </a:r>
          </a:p>
        </p:txBody>
      </p:sp>
      <p:pic>
        <p:nvPicPr>
          <p:cNvPr id="9" name="Picture 8" descr="A close up of a logo&#10;&#10;Description automatically generated">
            <a:extLst>
              <a:ext uri="{FF2B5EF4-FFF2-40B4-BE49-F238E27FC236}">
                <a16:creationId xmlns:a16="http://schemas.microsoft.com/office/drawing/2014/main" id="{CF2194CE-2A83-43CF-A30E-94F4BF1C2B2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3309E3FA-4C0D-9DC3-D5DB-C49E0A268A33}"/>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9855B905-A4A8-14C8-98E4-4FF162913F71}"/>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BDE0E23-0871-A629-D538-6D70B701FBD6}"/>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3706392240"/>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a:solidFill>
                  <a:srgbClr val="800000"/>
                </a:solidFill>
              </a:rPr>
              <a:t>Another less expansive tool but of great use. II is used for holding the line up over long lengths of walling to remove any sagging</a:t>
            </a:r>
            <a:endParaRPr lang="en-GB" sz="2000"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443074" y="1375150"/>
            <a:ext cx="3442545"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Tingle Plate</a:t>
            </a:r>
          </a:p>
        </p:txBody>
      </p:sp>
      <p:pic>
        <p:nvPicPr>
          <p:cNvPr id="9" name="Picture 8" descr="A close up of a logo&#10;&#10;Description automatically generated">
            <a:extLst>
              <a:ext uri="{FF2B5EF4-FFF2-40B4-BE49-F238E27FC236}">
                <a16:creationId xmlns:a16="http://schemas.microsoft.com/office/drawing/2014/main" id="{5B6FB836-12C6-4603-A5FC-892C3C1C16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56983003-4220-87AA-3B13-EE2117D2076E}"/>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C88AB734-66E8-3F30-3F5E-B792D34C348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977158D6-8A0D-C863-F6FD-7EDB11A8C4B3}"/>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2662300348"/>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056EFE7B-63AB-4485-B04C-70E76B51E9EC}"/>
              </a:ext>
            </a:extLst>
          </p:cNvPr>
          <p:cNvSpPr/>
          <p:nvPr/>
        </p:nvSpPr>
        <p:spPr>
          <a:xfrm>
            <a:off x="215900" y="1473200"/>
            <a:ext cx="5880100" cy="774700"/>
          </a:xfrm>
          <a:prstGeom prst="roundRect">
            <a:avLst>
              <a:gd name="adj" fmla="val 13388"/>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F0E2E6C3-418A-47A7-8639-345C788AD437}"/>
              </a:ext>
            </a:extLst>
          </p:cNvPr>
          <p:cNvSpPr/>
          <p:nvPr/>
        </p:nvSpPr>
        <p:spPr>
          <a:xfrm>
            <a:off x="215900" y="2349060"/>
            <a:ext cx="5880100" cy="42966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solidFill>
                  <a:srgbClr val="800000"/>
                </a:solidFill>
              </a:rPr>
              <a:t>Wheelbarrows are used to transport larger amounts of materials to the work area. Sometimes mortar is mixed in a wheelbarrow.</a:t>
            </a:r>
            <a:endParaRPr lang="en-GB" dirty="0">
              <a:solidFill>
                <a:srgbClr val="800000"/>
              </a:solidFill>
            </a:endParaRPr>
          </a:p>
        </p:txBody>
      </p:sp>
      <p:sp>
        <p:nvSpPr>
          <p:cNvPr id="7" name="Rectangle: Rounded Corners 6">
            <a:extLst>
              <a:ext uri="{FF2B5EF4-FFF2-40B4-BE49-F238E27FC236}">
                <a16:creationId xmlns:a16="http://schemas.microsoft.com/office/drawing/2014/main" id="{92EEC438-FE40-4E86-A9BF-FC2216D5B22E}"/>
              </a:ext>
            </a:extLst>
          </p:cNvPr>
          <p:cNvSpPr/>
          <p:nvPr/>
        </p:nvSpPr>
        <p:spPr>
          <a:xfrm>
            <a:off x="6350000" y="1447360"/>
            <a:ext cx="5626100" cy="5198368"/>
          </a:xfrm>
          <a:prstGeom prst="roundRect">
            <a:avLst>
              <a:gd name="adj" fmla="val 3043"/>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srgbClr val="800000"/>
              </a:solidFill>
            </a:endParaRPr>
          </a:p>
        </p:txBody>
      </p:sp>
      <p:sp>
        <p:nvSpPr>
          <p:cNvPr id="3" name="Rectangle 2">
            <a:extLst>
              <a:ext uri="{FF2B5EF4-FFF2-40B4-BE49-F238E27FC236}">
                <a16:creationId xmlns:a16="http://schemas.microsoft.com/office/drawing/2014/main" id="{362BC912-3184-4054-9CE8-18457AA42585}"/>
              </a:ext>
            </a:extLst>
          </p:cNvPr>
          <p:cNvSpPr/>
          <p:nvPr/>
        </p:nvSpPr>
        <p:spPr>
          <a:xfrm>
            <a:off x="1144915" y="1375150"/>
            <a:ext cx="4038863"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Wheelbarrow</a:t>
            </a:r>
          </a:p>
        </p:txBody>
      </p:sp>
      <p:pic>
        <p:nvPicPr>
          <p:cNvPr id="9" name="Picture 8">
            <a:extLst>
              <a:ext uri="{FF2B5EF4-FFF2-40B4-BE49-F238E27FC236}">
                <a16:creationId xmlns:a16="http://schemas.microsoft.com/office/drawing/2014/main" id="{512E04AB-A638-4450-AE10-81676D00D1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643050" y="1526544"/>
            <a:ext cx="5040000" cy="5040000"/>
          </a:xfrm>
          <a:prstGeom prst="rect">
            <a:avLst/>
          </a:prstGeom>
        </p:spPr>
      </p:pic>
      <p:grpSp>
        <p:nvGrpSpPr>
          <p:cNvPr id="8" name="Group 7">
            <a:extLst>
              <a:ext uri="{FF2B5EF4-FFF2-40B4-BE49-F238E27FC236}">
                <a16:creationId xmlns:a16="http://schemas.microsoft.com/office/drawing/2014/main" id="{CD77322B-AAB9-CCCA-3435-570B82BA7280}"/>
              </a:ext>
            </a:extLst>
          </p:cNvPr>
          <p:cNvGrpSpPr/>
          <p:nvPr/>
        </p:nvGrpSpPr>
        <p:grpSpPr>
          <a:xfrm>
            <a:off x="212651" y="209684"/>
            <a:ext cx="7591647" cy="1237676"/>
            <a:chOff x="212651" y="183526"/>
            <a:chExt cx="7591647" cy="2166270"/>
          </a:xfrm>
        </p:grpSpPr>
        <p:sp>
          <p:nvSpPr>
            <p:cNvPr id="10" name="Right Triangle 9">
              <a:extLst>
                <a:ext uri="{FF2B5EF4-FFF2-40B4-BE49-F238E27FC236}">
                  <a16:creationId xmlns:a16="http://schemas.microsoft.com/office/drawing/2014/main" id="{00329A59-D7BC-897F-C8E6-0BB2F15B214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2C1BEAF6-E27E-0FFC-BD17-AE71B474D679}"/>
                </a:ext>
              </a:extLst>
            </p:cNvPr>
            <p:cNvSpPr/>
            <p:nvPr/>
          </p:nvSpPr>
          <p:spPr>
            <a:xfrm rot="21009592">
              <a:off x="1837319" y="183526"/>
              <a:ext cx="3100529"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Equipment.</a:t>
              </a:r>
            </a:p>
          </p:txBody>
        </p:sp>
      </p:grpSp>
    </p:spTree>
    <p:extLst>
      <p:ext uri="{BB962C8B-B14F-4D97-AF65-F5344CB8AC3E}">
        <p14:creationId xmlns:p14="http://schemas.microsoft.com/office/powerpoint/2010/main" val="80069140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1684BDB4-4EA9-7759-7433-A02A5ACF07C8}"/>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5A2FD909-31D9-EFE4-36C7-90B2B865B3F9}"/>
              </a:ext>
            </a:extLst>
          </p:cNvPr>
          <p:cNvSpPr/>
          <p:nvPr/>
        </p:nvSpPr>
        <p:spPr>
          <a:xfrm>
            <a:off x="3284000" y="408400"/>
            <a:ext cx="5624000" cy="1323439"/>
          </a:xfrm>
          <a:prstGeom prst="rect">
            <a:avLst/>
          </a:prstGeom>
          <a:noFill/>
          <a:effectLst>
            <a:reflection blurRad="6350" stA="50000" endA="300" endPos="55000" dir="5400000" sy="-100000" algn="bl" rotWithShape="0"/>
          </a:effectLst>
        </p:spPr>
        <p:txBody>
          <a:bodyPr wrap="square" lIns="91440" tIns="45720" rIns="91440" bIns="45720">
            <a:spAutoFit/>
          </a:bodyPr>
          <a:lstStyle/>
          <a:p>
            <a:pPr algn="ctr"/>
            <a:r>
              <a:rPr lang="en-US" sz="8000" b="0" cap="none" spc="0" dirty="0">
                <a:ln w="0"/>
                <a:solidFill>
                  <a:srgbClr val="F0F8FD"/>
                </a:solidFill>
                <a:effectLst>
                  <a:outerShdw blurRad="38100" dist="19050" dir="2700000" algn="tl" rotWithShape="0">
                    <a:schemeClr val="dk1">
                      <a:alpha val="40000"/>
                    </a:schemeClr>
                  </a:outerShdw>
                </a:effectLst>
              </a:rPr>
              <a:t>How many?</a:t>
            </a:r>
          </a:p>
        </p:txBody>
      </p:sp>
      <p:pic>
        <p:nvPicPr>
          <p:cNvPr id="6" name="Picture 5">
            <a:extLst>
              <a:ext uri="{FF2B5EF4-FFF2-40B4-BE49-F238E27FC236}">
                <a16:creationId xmlns:a16="http://schemas.microsoft.com/office/drawing/2014/main" id="{C3994EDE-ACE6-5A16-9EB9-ACC3D5E666EB}"/>
              </a:ext>
            </a:extLst>
          </p:cNvPr>
          <p:cNvPicPr>
            <a:picLocks noChangeAspect="1"/>
          </p:cNvPicPr>
          <p:nvPr/>
        </p:nvPicPr>
        <p:blipFill>
          <a:blip r:embed="rId3">
            <a:extLst>
              <a:ext uri="{28A0092B-C50C-407E-A947-70E740481C1C}">
                <a14:useLocalDpi xmlns:a14="http://schemas.microsoft.com/office/drawing/2010/main" val="0"/>
              </a:ext>
            </a:extLst>
          </a:blip>
          <a:srcRect l="15541" t="29819" r="20193" b="31622"/>
          <a:stretch>
            <a:fillRect/>
          </a:stretch>
        </p:blipFill>
        <p:spPr>
          <a:xfrm>
            <a:off x="3590866" y="2299643"/>
            <a:ext cx="5010267" cy="3006160"/>
          </a:xfrm>
          <a:prstGeom prst="rect">
            <a:avLst/>
          </a:prstGeom>
        </p:spPr>
      </p:pic>
    </p:spTree>
    <p:extLst>
      <p:ext uri="{BB962C8B-B14F-4D97-AF65-F5344CB8AC3E}">
        <p14:creationId xmlns:p14="http://schemas.microsoft.com/office/powerpoint/2010/main" val="35678622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970318"/>
          </a:xfrm>
          <a:prstGeom prst="rect">
            <a:avLst/>
          </a:prstGeom>
        </p:spPr>
        <p:txBody>
          <a:bodyPr>
            <a:spAutoFit/>
          </a:bodyPr>
          <a:lstStyle/>
          <a:p>
            <a:r>
              <a:rPr lang="en-GB" b="1" dirty="0">
                <a:solidFill>
                  <a:srgbClr val="800000"/>
                </a:solidFill>
              </a:rPr>
              <a:t>Options:</a:t>
            </a:r>
          </a:p>
          <a:p>
            <a:r>
              <a:rPr lang="en-GB" dirty="0">
                <a:solidFill>
                  <a:srgbClr val="800000"/>
                </a:solidFill>
              </a:rPr>
              <a:t>Conventional or disposable overalls, boiler suits, specialist protective clothing, </a:t>
            </a:r>
            <a:r>
              <a:rPr lang="en-GB" dirty="0" err="1">
                <a:solidFill>
                  <a:srgbClr val="800000"/>
                </a:solidFill>
              </a:rPr>
              <a:t>eg</a:t>
            </a:r>
            <a:r>
              <a:rPr lang="en-GB" dirty="0">
                <a:solidFill>
                  <a:srgbClr val="800000"/>
                </a:solidFill>
              </a:rPr>
              <a:t> chain-mail aprons, high-visibility clothing</a:t>
            </a:r>
          </a:p>
          <a:p>
            <a:endParaRPr lang="en-GB" b="1" dirty="0">
              <a:solidFill>
                <a:srgbClr val="800000"/>
              </a:solidFill>
            </a:endParaRPr>
          </a:p>
          <a:p>
            <a:r>
              <a:rPr lang="en-GB" b="1" dirty="0">
                <a:solidFill>
                  <a:srgbClr val="800000"/>
                </a:solidFill>
              </a:rPr>
              <a:t>Hazards:</a:t>
            </a:r>
          </a:p>
          <a:p>
            <a:r>
              <a:rPr lang="en-GB" dirty="0">
                <a:solidFill>
                  <a:srgbClr val="800000"/>
                </a:solidFill>
              </a:rPr>
              <a:t>Temperature extremes, adverse weather, chemical or metal splash, spray from pressure leaks or spray guns, impact or penetration, contaminated dust, excessive wear or entanglement of own clothing. </a:t>
            </a:r>
          </a:p>
          <a:p>
            <a:r>
              <a:rPr lang="en-GB" b="1" dirty="0">
                <a:solidFill>
                  <a:srgbClr val="800000"/>
                </a:solidFill>
              </a:rPr>
              <a:t>Note:</a:t>
            </a:r>
          </a:p>
          <a:p>
            <a:r>
              <a:rPr lang="en-GB" dirty="0">
                <a:solidFill>
                  <a:srgbClr val="800000"/>
                </a:solidFill>
              </a:rPr>
              <a:t>The choice of materials includes flame-retardant, anti-static, chain mail, chemically impermeable, and high-visibility. Don’t forget other protection, like safety harnesses or life jackets. </a:t>
            </a:r>
          </a:p>
        </p:txBody>
      </p:sp>
      <p:sp>
        <p:nvSpPr>
          <p:cNvPr id="9" name="Rectangle 8">
            <a:extLst>
              <a:ext uri="{FF2B5EF4-FFF2-40B4-BE49-F238E27FC236}">
                <a16:creationId xmlns:a16="http://schemas.microsoft.com/office/drawing/2014/main" id="{C7FB9C3A-41F2-4439-B453-4503BE245AAC}"/>
              </a:ext>
            </a:extLst>
          </p:cNvPr>
          <p:cNvSpPr/>
          <p:nvPr/>
        </p:nvSpPr>
        <p:spPr>
          <a:xfrm>
            <a:off x="5384798" y="1462220"/>
            <a:ext cx="4172809" cy="769441"/>
          </a:xfrm>
          <a:prstGeom prst="rect">
            <a:avLst/>
          </a:prstGeom>
          <a:noFill/>
        </p:spPr>
        <p:txBody>
          <a:bodyPr wrap="none" lIns="91440" tIns="45720" rIns="91440" bIns="45720">
            <a:spAutoFit/>
          </a:bodyPr>
          <a:lstStyle/>
          <a:p>
            <a:pPr algn="ctr"/>
            <a:r>
              <a:rPr lang="en-US" sz="4400" b="0" cap="none" spc="0" dirty="0">
                <a:ln w="0">
                  <a:solidFill>
                    <a:srgbClr val="800000"/>
                  </a:solidFill>
                </a:ln>
                <a:solidFill>
                  <a:srgbClr val="800000"/>
                </a:solidFill>
                <a:effectLst>
                  <a:outerShdw blurRad="38100" dist="19050" dir="2700000" algn="tl" rotWithShape="0">
                    <a:schemeClr val="dk1">
                      <a:alpha val="40000"/>
                    </a:schemeClr>
                  </a:outerShdw>
                </a:effectLst>
              </a:rPr>
              <a:t>Hi Vis Vest/Jacket</a:t>
            </a:r>
          </a:p>
        </p:txBody>
      </p:sp>
      <p:pic>
        <p:nvPicPr>
          <p:cNvPr id="11" name="Picture 10">
            <a:extLst>
              <a:ext uri="{FF2B5EF4-FFF2-40B4-BE49-F238E27FC236}">
                <a16:creationId xmlns:a16="http://schemas.microsoft.com/office/drawing/2014/main" id="{9EE5C893-FCB0-445A-B898-CD109FA3C51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607601" y="194535"/>
            <a:ext cx="2160000" cy="216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B4A229A0-DEA5-4104-BE15-07986B6FE63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23424" y="1644326"/>
            <a:ext cx="3464714" cy="3464714"/>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A7A4CEA3-A552-4808-B37E-EAA07ADC6CD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1581" y="2914615"/>
            <a:ext cx="3464714" cy="34647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4341919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D2CF770A-3993-1632-B438-C49F2AB28900}"/>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7556906-540B-03F1-EC23-04BF1778DA92}"/>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83DEE369-4623-DC2A-2AEF-81D523B53E0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673EE6E-434D-BDB9-DB25-6294DA2D4B99}"/>
                </a:ext>
              </a:extLst>
            </p:cNvPr>
            <p:cNvSpPr/>
            <p:nvPr/>
          </p:nvSpPr>
          <p:spPr>
            <a:xfrm rot="21009592">
              <a:off x="1926290" y="183526"/>
              <a:ext cx="2922595"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Brick Size.</a:t>
              </a:r>
            </a:p>
          </p:txBody>
        </p:sp>
      </p:grpSp>
      <p:pic>
        <p:nvPicPr>
          <p:cNvPr id="5" name="Picture 4">
            <a:extLst>
              <a:ext uri="{FF2B5EF4-FFF2-40B4-BE49-F238E27FC236}">
                <a16:creationId xmlns:a16="http://schemas.microsoft.com/office/drawing/2014/main" id="{72AAF430-460A-6902-959A-D14DF57E7487}"/>
              </a:ext>
            </a:extLst>
          </p:cNvPr>
          <p:cNvPicPr/>
          <p:nvPr/>
        </p:nvPicPr>
        <p:blipFill>
          <a:blip r:embed="rId3" cstate="print">
            <a:extLst>
              <a:ext uri="{28A0092B-C50C-407E-A947-70E740481C1C}">
                <a14:useLocalDpi xmlns:a14="http://schemas.microsoft.com/office/drawing/2010/main" val="0"/>
              </a:ext>
            </a:extLst>
          </a:blip>
          <a:stretch>
            <a:fillRect/>
          </a:stretch>
        </p:blipFill>
        <p:spPr>
          <a:xfrm>
            <a:off x="5425640" y="1614676"/>
            <a:ext cx="4404603" cy="4754848"/>
          </a:xfrm>
          <a:prstGeom prst="rect">
            <a:avLst/>
          </a:prstGeom>
        </p:spPr>
      </p:pic>
      <p:cxnSp>
        <p:nvCxnSpPr>
          <p:cNvPr id="6" name="Straight Connector 5">
            <a:extLst>
              <a:ext uri="{FF2B5EF4-FFF2-40B4-BE49-F238E27FC236}">
                <a16:creationId xmlns:a16="http://schemas.microsoft.com/office/drawing/2014/main" id="{9AABB91A-251D-B60A-14AE-671323E28807}"/>
              </a:ext>
            </a:extLst>
          </p:cNvPr>
          <p:cNvCxnSpPr/>
          <p:nvPr/>
        </p:nvCxnSpPr>
        <p:spPr>
          <a:xfrm flipV="1">
            <a:off x="5463048" y="2324100"/>
            <a:ext cx="2756093" cy="9906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9A997EC0-8CB1-5A0E-73D4-570C846F4CE0}"/>
              </a:ext>
            </a:extLst>
          </p:cNvPr>
          <p:cNvCxnSpPr/>
          <p:nvPr/>
        </p:nvCxnSpPr>
        <p:spPr>
          <a:xfrm>
            <a:off x="4993148" y="3775312"/>
            <a:ext cx="939800" cy="10668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21F3FA3-1C3D-BFD6-56C2-6D0A0643800A}"/>
              </a:ext>
            </a:extLst>
          </p:cNvPr>
          <p:cNvCxnSpPr>
            <a:cxnSpLocks/>
          </p:cNvCxnSpPr>
          <p:nvPr/>
        </p:nvCxnSpPr>
        <p:spPr>
          <a:xfrm flipH="1">
            <a:off x="9747457" y="3022600"/>
            <a:ext cx="240388" cy="969500"/>
          </a:xfrm>
          <a:prstGeom prst="line">
            <a:avLst/>
          </a:prstGeom>
          <a:ln w="38100">
            <a:solidFill>
              <a:srgbClr val="800000"/>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C0E9D53A-71B4-F008-0FAB-3DF0F1077345}"/>
              </a:ext>
            </a:extLst>
          </p:cNvPr>
          <p:cNvSpPr/>
          <p:nvPr/>
        </p:nvSpPr>
        <p:spPr>
          <a:xfrm rot="20455391">
            <a:off x="5993971" y="2225549"/>
            <a:ext cx="1624163"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215mm</a:t>
            </a:r>
          </a:p>
        </p:txBody>
      </p:sp>
      <p:sp>
        <p:nvSpPr>
          <p:cNvPr id="10" name="Rectangle 9">
            <a:extLst>
              <a:ext uri="{FF2B5EF4-FFF2-40B4-BE49-F238E27FC236}">
                <a16:creationId xmlns:a16="http://schemas.microsoft.com/office/drawing/2014/main" id="{6A5435B6-D654-7228-44E6-BCDE0E966967}"/>
              </a:ext>
            </a:extLst>
          </p:cNvPr>
          <p:cNvSpPr/>
          <p:nvPr/>
        </p:nvSpPr>
        <p:spPr>
          <a:xfrm rot="13778193">
            <a:off x="4317403" y="4258219"/>
            <a:ext cx="1624164" cy="646331"/>
          </a:xfrm>
          <a:prstGeom prst="rect">
            <a:avLst/>
          </a:prstGeom>
          <a:noFill/>
        </p:spPr>
        <p:txBody>
          <a:bodyPr wrap="none" lIns="91440" tIns="45720" rIns="91440" bIns="45720">
            <a:spAutoFit/>
          </a:bodyPr>
          <a:lstStyle/>
          <a:p>
            <a:pPr algn="ctr"/>
            <a:r>
              <a:rPr lang="en-US" sz="3600" dirty="0">
                <a:ln w="0"/>
                <a:solidFill>
                  <a:srgbClr val="800000"/>
                </a:solidFill>
                <a:effectLst>
                  <a:outerShdw blurRad="38100" dist="19050" dir="2700000" algn="tl" rotWithShape="0">
                    <a:schemeClr val="dk1">
                      <a:alpha val="40000"/>
                    </a:schemeClr>
                  </a:outerShdw>
                </a:effectLst>
              </a:rPr>
              <a:t>102</a:t>
            </a:r>
            <a:r>
              <a:rPr lang="en-US" sz="3600" b="0" cap="none" spc="0" dirty="0">
                <a:ln w="0"/>
                <a:solidFill>
                  <a:srgbClr val="800000"/>
                </a:solidFill>
                <a:effectLst>
                  <a:outerShdw blurRad="38100" dist="19050" dir="2700000" algn="tl" rotWithShape="0">
                    <a:schemeClr val="dk1">
                      <a:alpha val="40000"/>
                    </a:schemeClr>
                  </a:outerShdw>
                </a:effectLst>
              </a:rPr>
              <a:t>mm</a:t>
            </a:r>
          </a:p>
        </p:txBody>
      </p:sp>
      <p:sp>
        <p:nvSpPr>
          <p:cNvPr id="11" name="Rectangle 10">
            <a:extLst>
              <a:ext uri="{FF2B5EF4-FFF2-40B4-BE49-F238E27FC236}">
                <a16:creationId xmlns:a16="http://schemas.microsoft.com/office/drawing/2014/main" id="{27207B96-2C45-ED47-6034-75640AA271E3}"/>
              </a:ext>
            </a:extLst>
          </p:cNvPr>
          <p:cNvSpPr/>
          <p:nvPr/>
        </p:nvSpPr>
        <p:spPr>
          <a:xfrm rot="6248980">
            <a:off x="9535667" y="3249209"/>
            <a:ext cx="1390125" cy="646331"/>
          </a:xfrm>
          <a:prstGeom prst="rect">
            <a:avLst/>
          </a:prstGeom>
          <a:noFill/>
        </p:spPr>
        <p:txBody>
          <a:bodyPr wrap="none" lIns="91440" tIns="45720" rIns="91440" bIns="45720">
            <a:spAutoFit/>
          </a:bodyPr>
          <a:lstStyle/>
          <a:p>
            <a:pPr algn="ctr"/>
            <a:r>
              <a:rPr lang="en-US" sz="3600" b="0" cap="none" spc="0" dirty="0">
                <a:ln w="0"/>
                <a:solidFill>
                  <a:srgbClr val="800000"/>
                </a:solidFill>
                <a:effectLst>
                  <a:outerShdw blurRad="38100" dist="19050" dir="2700000" algn="tl" rotWithShape="0">
                    <a:schemeClr val="dk1">
                      <a:alpha val="40000"/>
                    </a:schemeClr>
                  </a:outerShdw>
                </a:effectLst>
              </a:rPr>
              <a:t>65mm</a:t>
            </a:r>
          </a:p>
        </p:txBody>
      </p:sp>
      <p:sp>
        <p:nvSpPr>
          <p:cNvPr id="12" name="Rectangle: Rounded Corners 11">
            <a:extLst>
              <a:ext uri="{FF2B5EF4-FFF2-40B4-BE49-F238E27FC236}">
                <a16:creationId xmlns:a16="http://schemas.microsoft.com/office/drawing/2014/main" id="{3BD1D732-A3D1-EF76-D08A-5FAFDD03408B}"/>
              </a:ext>
            </a:extLst>
          </p:cNvPr>
          <p:cNvSpPr/>
          <p:nvPr/>
        </p:nvSpPr>
        <p:spPr>
          <a:xfrm>
            <a:off x="4110042" y="1614676"/>
            <a:ext cx="7099300" cy="4754848"/>
          </a:xfrm>
          <a:prstGeom prst="roundRect">
            <a:avLst>
              <a:gd name="adj" fmla="val 3732"/>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TextBox 12">
            <a:extLst>
              <a:ext uri="{FF2B5EF4-FFF2-40B4-BE49-F238E27FC236}">
                <a16:creationId xmlns:a16="http://schemas.microsoft.com/office/drawing/2014/main" id="{0C8C3F49-8BE3-AADB-F928-E9D11AD6E67C}"/>
              </a:ext>
            </a:extLst>
          </p:cNvPr>
          <p:cNvSpPr txBox="1"/>
          <p:nvPr/>
        </p:nvSpPr>
        <p:spPr>
          <a:xfrm>
            <a:off x="241300" y="1828800"/>
            <a:ext cx="3033255" cy="1569660"/>
          </a:xfrm>
          <a:prstGeom prst="rect">
            <a:avLst/>
          </a:prstGeom>
          <a:noFill/>
        </p:spPr>
        <p:txBody>
          <a:bodyPr wrap="square" rtlCol="0">
            <a:spAutoFit/>
          </a:bodyPr>
          <a:lstStyle/>
          <a:p>
            <a:r>
              <a:rPr lang="en-US" sz="2400" b="1" dirty="0">
                <a:solidFill>
                  <a:srgbClr val="800000"/>
                </a:solidFill>
              </a:rPr>
              <a:t>Brick Size.</a:t>
            </a:r>
          </a:p>
          <a:p>
            <a:endParaRPr lang="en-US" dirty="0">
              <a:solidFill>
                <a:srgbClr val="800000"/>
              </a:solidFill>
            </a:endParaRPr>
          </a:p>
          <a:p>
            <a:r>
              <a:rPr lang="en-US" b="1" dirty="0">
                <a:solidFill>
                  <a:srgbClr val="800000"/>
                </a:solidFill>
              </a:rPr>
              <a:t>Length: </a:t>
            </a:r>
            <a:r>
              <a:rPr lang="en-US" dirty="0">
                <a:solidFill>
                  <a:srgbClr val="800000"/>
                </a:solidFill>
              </a:rPr>
              <a:t>(stretcher) 215mm</a:t>
            </a:r>
          </a:p>
          <a:p>
            <a:r>
              <a:rPr lang="en-US" b="1" dirty="0">
                <a:solidFill>
                  <a:srgbClr val="800000"/>
                </a:solidFill>
              </a:rPr>
              <a:t>Width: </a:t>
            </a:r>
            <a:r>
              <a:rPr lang="en-US" dirty="0">
                <a:solidFill>
                  <a:srgbClr val="800000"/>
                </a:solidFill>
              </a:rPr>
              <a:t>(header) 102mm</a:t>
            </a:r>
          </a:p>
          <a:p>
            <a:r>
              <a:rPr lang="en-US" b="1" dirty="0">
                <a:solidFill>
                  <a:srgbClr val="800000"/>
                </a:solidFill>
              </a:rPr>
              <a:t>Height: </a:t>
            </a:r>
            <a:r>
              <a:rPr lang="en-US" dirty="0">
                <a:solidFill>
                  <a:srgbClr val="800000"/>
                </a:solidFill>
              </a:rPr>
              <a:t>65mm</a:t>
            </a:r>
            <a:endParaRPr lang="en-GB" dirty="0">
              <a:solidFill>
                <a:srgbClr val="800000"/>
              </a:solidFill>
            </a:endParaRPr>
          </a:p>
        </p:txBody>
      </p:sp>
    </p:spTree>
    <p:extLst>
      <p:ext uri="{BB962C8B-B14F-4D97-AF65-F5344CB8AC3E}">
        <p14:creationId xmlns:p14="http://schemas.microsoft.com/office/powerpoint/2010/main" val="41420004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1F2CF7F3-D7B2-603E-D255-EAD57309CD9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521D6A45-FE16-EB7F-C4D6-9633E082CD4C}"/>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966E9C57-7733-4550-353B-15E5F071A026}"/>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3EA8EAE-487B-49B4-3058-72114B85C988}"/>
                </a:ext>
              </a:extLst>
            </p:cNvPr>
            <p:cNvSpPr/>
            <p:nvPr/>
          </p:nvSpPr>
          <p:spPr>
            <a:xfrm rot="21009592">
              <a:off x="1820492" y="183526"/>
              <a:ext cx="3134192"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How Many?</a:t>
              </a:r>
            </a:p>
          </p:txBody>
        </p:sp>
      </p:grpSp>
      <p:sp>
        <p:nvSpPr>
          <p:cNvPr id="5" name="Rectangle 4">
            <a:extLst>
              <a:ext uri="{FF2B5EF4-FFF2-40B4-BE49-F238E27FC236}">
                <a16:creationId xmlns:a16="http://schemas.microsoft.com/office/drawing/2014/main" id="{5CA0E3D3-3D8B-D257-86F5-C8F864DE8A60}"/>
              </a:ext>
            </a:extLst>
          </p:cNvPr>
          <p:cNvSpPr/>
          <p:nvPr/>
        </p:nvSpPr>
        <p:spPr>
          <a:xfrm>
            <a:off x="2925886" y="3294212"/>
            <a:ext cx="5854700" cy="2207518"/>
          </a:xfrm>
          <a:prstGeom prst="rect">
            <a:avLst/>
          </a:prstGeom>
          <a:no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6C46B57B-BB89-00DA-5717-FD1346C22266}"/>
              </a:ext>
            </a:extLst>
          </p:cNvPr>
          <p:cNvSpPr txBox="1"/>
          <p:nvPr/>
        </p:nvSpPr>
        <p:spPr>
          <a:xfrm>
            <a:off x="304800" y="1544647"/>
            <a:ext cx="7061200" cy="646331"/>
          </a:xfrm>
          <a:prstGeom prst="rect">
            <a:avLst/>
          </a:prstGeom>
          <a:noFill/>
        </p:spPr>
        <p:txBody>
          <a:bodyPr wrap="square" rtlCol="0">
            <a:spAutoFit/>
          </a:bodyPr>
          <a:lstStyle/>
          <a:p>
            <a:r>
              <a:rPr lang="en-US" dirty="0">
                <a:solidFill>
                  <a:srgbClr val="800000"/>
                </a:solidFill>
              </a:rPr>
              <a:t>Work out how many bricks would be needed for a wall 3 courses high and 1 meter long.</a:t>
            </a:r>
            <a:endParaRPr lang="en-GB" dirty="0">
              <a:solidFill>
                <a:srgbClr val="800000"/>
              </a:solidFill>
            </a:endParaRPr>
          </a:p>
        </p:txBody>
      </p:sp>
      <p:sp>
        <p:nvSpPr>
          <p:cNvPr id="7" name="Rectangle 6">
            <a:extLst>
              <a:ext uri="{FF2B5EF4-FFF2-40B4-BE49-F238E27FC236}">
                <a16:creationId xmlns:a16="http://schemas.microsoft.com/office/drawing/2014/main" id="{C425D822-F8A3-FBEC-CB7D-519E7BF51388}"/>
              </a:ext>
            </a:extLst>
          </p:cNvPr>
          <p:cNvSpPr/>
          <p:nvPr/>
        </p:nvSpPr>
        <p:spPr>
          <a:xfrm>
            <a:off x="2925886" y="4855399"/>
            <a:ext cx="1320800" cy="646331"/>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0D118621-B73A-2F45-64DC-432405FA56C1}"/>
              </a:ext>
            </a:extLst>
          </p:cNvPr>
          <p:cNvSpPr/>
          <p:nvPr/>
        </p:nvSpPr>
        <p:spPr>
          <a:xfrm>
            <a:off x="2925886" y="4080699"/>
            <a:ext cx="1320800" cy="646331"/>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Rectangle 8">
            <a:extLst>
              <a:ext uri="{FF2B5EF4-FFF2-40B4-BE49-F238E27FC236}">
                <a16:creationId xmlns:a16="http://schemas.microsoft.com/office/drawing/2014/main" id="{D1393C50-2EB1-97A9-00F0-967B63E3F943}"/>
              </a:ext>
            </a:extLst>
          </p:cNvPr>
          <p:cNvSpPr/>
          <p:nvPr/>
        </p:nvSpPr>
        <p:spPr>
          <a:xfrm>
            <a:off x="2925886" y="3294212"/>
            <a:ext cx="1320800" cy="646331"/>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10" name="Straight Connector 9">
            <a:extLst>
              <a:ext uri="{FF2B5EF4-FFF2-40B4-BE49-F238E27FC236}">
                <a16:creationId xmlns:a16="http://schemas.microsoft.com/office/drawing/2014/main" id="{FC20CF99-E249-8710-CD00-BA80F571AFEB}"/>
              </a:ext>
            </a:extLst>
          </p:cNvPr>
          <p:cNvCxnSpPr/>
          <p:nvPr/>
        </p:nvCxnSpPr>
        <p:spPr>
          <a:xfrm>
            <a:off x="2570286" y="3294212"/>
            <a:ext cx="0" cy="2207518"/>
          </a:xfrm>
          <a:prstGeom prst="line">
            <a:avLst/>
          </a:prstGeom>
        </p:spPr>
        <p:style>
          <a:lnRef idx="3">
            <a:schemeClr val="dk1"/>
          </a:lnRef>
          <a:fillRef idx="0">
            <a:schemeClr val="dk1"/>
          </a:fillRef>
          <a:effectRef idx="2">
            <a:schemeClr val="dk1"/>
          </a:effectRef>
          <a:fontRef idx="minor">
            <a:schemeClr val="tx1"/>
          </a:fontRef>
        </p:style>
      </p:cxnSp>
      <p:cxnSp>
        <p:nvCxnSpPr>
          <p:cNvPr id="11" name="Straight Connector 10">
            <a:extLst>
              <a:ext uri="{FF2B5EF4-FFF2-40B4-BE49-F238E27FC236}">
                <a16:creationId xmlns:a16="http://schemas.microsoft.com/office/drawing/2014/main" id="{17368F79-A08C-197C-B225-3A50B07BBEF1}"/>
              </a:ext>
            </a:extLst>
          </p:cNvPr>
          <p:cNvCxnSpPr/>
          <p:nvPr/>
        </p:nvCxnSpPr>
        <p:spPr>
          <a:xfrm>
            <a:off x="2925886" y="5783412"/>
            <a:ext cx="5854700" cy="0"/>
          </a:xfrm>
          <a:prstGeom prst="line">
            <a:avLst/>
          </a:prstGeom>
        </p:spPr>
        <p:style>
          <a:lnRef idx="3">
            <a:schemeClr val="dk1"/>
          </a:lnRef>
          <a:fillRef idx="0">
            <a:schemeClr val="dk1"/>
          </a:fillRef>
          <a:effectRef idx="2">
            <a:schemeClr val="dk1"/>
          </a:effectRef>
          <a:fontRef idx="minor">
            <a:schemeClr val="tx1"/>
          </a:fontRef>
        </p:style>
      </p:cxnSp>
      <p:sp>
        <p:nvSpPr>
          <p:cNvPr id="12" name="TextBox 11">
            <a:extLst>
              <a:ext uri="{FF2B5EF4-FFF2-40B4-BE49-F238E27FC236}">
                <a16:creationId xmlns:a16="http://schemas.microsoft.com/office/drawing/2014/main" id="{D550FF44-414C-256D-09A7-215530E3FC3F}"/>
              </a:ext>
            </a:extLst>
          </p:cNvPr>
          <p:cNvSpPr txBox="1"/>
          <p:nvPr/>
        </p:nvSpPr>
        <p:spPr>
          <a:xfrm>
            <a:off x="5157115" y="5880429"/>
            <a:ext cx="1531942" cy="369332"/>
          </a:xfrm>
          <a:prstGeom prst="rect">
            <a:avLst/>
          </a:prstGeom>
          <a:noFill/>
        </p:spPr>
        <p:txBody>
          <a:bodyPr wrap="square" rtlCol="0">
            <a:spAutoFit/>
          </a:bodyPr>
          <a:lstStyle/>
          <a:p>
            <a:r>
              <a:rPr lang="en-US" dirty="0"/>
              <a:t>1 meter long</a:t>
            </a:r>
            <a:endParaRPr lang="en-GB" dirty="0"/>
          </a:p>
        </p:txBody>
      </p:sp>
      <p:sp>
        <p:nvSpPr>
          <p:cNvPr id="13" name="TextBox 12">
            <a:extLst>
              <a:ext uri="{FF2B5EF4-FFF2-40B4-BE49-F238E27FC236}">
                <a16:creationId xmlns:a16="http://schemas.microsoft.com/office/drawing/2014/main" id="{9BED7D11-5BAF-093E-FC20-424435273D09}"/>
              </a:ext>
            </a:extLst>
          </p:cNvPr>
          <p:cNvSpPr txBox="1"/>
          <p:nvPr/>
        </p:nvSpPr>
        <p:spPr>
          <a:xfrm rot="16200000">
            <a:off x="1433123" y="4219200"/>
            <a:ext cx="1549395" cy="369332"/>
          </a:xfrm>
          <a:prstGeom prst="rect">
            <a:avLst/>
          </a:prstGeom>
          <a:noFill/>
        </p:spPr>
        <p:txBody>
          <a:bodyPr wrap="square" rtlCol="0">
            <a:spAutoFit/>
          </a:bodyPr>
          <a:lstStyle/>
          <a:p>
            <a:r>
              <a:rPr lang="en-US" dirty="0"/>
              <a:t>3 courses high</a:t>
            </a:r>
            <a:endParaRPr lang="en-GB" dirty="0"/>
          </a:p>
        </p:txBody>
      </p:sp>
      <p:grpSp>
        <p:nvGrpSpPr>
          <p:cNvPr id="14" name="Group 13">
            <a:extLst>
              <a:ext uri="{FF2B5EF4-FFF2-40B4-BE49-F238E27FC236}">
                <a16:creationId xmlns:a16="http://schemas.microsoft.com/office/drawing/2014/main" id="{4ED32AF4-606D-658B-C66F-2574F5236DAC}"/>
              </a:ext>
            </a:extLst>
          </p:cNvPr>
          <p:cNvGrpSpPr/>
          <p:nvPr/>
        </p:nvGrpSpPr>
        <p:grpSpPr>
          <a:xfrm>
            <a:off x="8894237" y="325989"/>
            <a:ext cx="2568926" cy="2608075"/>
            <a:chOff x="8894237" y="325989"/>
            <a:chExt cx="2568926" cy="2608075"/>
          </a:xfrm>
        </p:grpSpPr>
        <p:pic>
          <p:nvPicPr>
            <p:cNvPr id="15" name="Picture 14" descr="A close up of a logo&#10;&#10;Description automatically generated">
              <a:extLst>
                <a:ext uri="{FF2B5EF4-FFF2-40B4-BE49-F238E27FC236}">
                  <a16:creationId xmlns:a16="http://schemas.microsoft.com/office/drawing/2014/main" id="{7B42FD83-A418-015A-2F5D-42DE5FC5BEE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762950">
              <a:off x="8983836" y="454737"/>
              <a:ext cx="2479327" cy="2479327"/>
            </a:xfrm>
            <a:prstGeom prst="rect">
              <a:avLst/>
            </a:prstGeom>
            <a:ln>
              <a:noFill/>
            </a:ln>
            <a:effectLst>
              <a:outerShdw blurRad="292100" dist="139700" dir="2700000" algn="tl" rotWithShape="0">
                <a:srgbClr val="333333">
                  <a:alpha val="65000"/>
                </a:srgbClr>
              </a:outerShdw>
            </a:effectLst>
          </p:spPr>
        </p:pic>
        <p:pic>
          <p:nvPicPr>
            <p:cNvPr id="16" name="Picture 15" descr="A picture containing object&#10;&#10;Description automatically generated">
              <a:extLst>
                <a:ext uri="{FF2B5EF4-FFF2-40B4-BE49-F238E27FC236}">
                  <a16:creationId xmlns:a16="http://schemas.microsoft.com/office/drawing/2014/main" id="{8C13EDAA-A864-27CA-BD06-88EBCE1CB71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994863" y="325989"/>
              <a:ext cx="952416" cy="952416"/>
            </a:xfrm>
            <a:prstGeom prst="rect">
              <a:avLst/>
            </a:prstGeom>
          </p:spPr>
        </p:pic>
        <p:sp>
          <p:nvSpPr>
            <p:cNvPr id="17" name="TextBox 16">
              <a:extLst>
                <a:ext uri="{FF2B5EF4-FFF2-40B4-BE49-F238E27FC236}">
                  <a16:creationId xmlns:a16="http://schemas.microsoft.com/office/drawing/2014/main" id="{8C93872A-236F-E1E9-0E89-1F8B8261198B}"/>
                </a:ext>
              </a:extLst>
            </p:cNvPr>
            <p:cNvSpPr txBox="1"/>
            <p:nvPr/>
          </p:nvSpPr>
          <p:spPr>
            <a:xfrm rot="750984">
              <a:off x="8894237" y="1272637"/>
              <a:ext cx="2504151" cy="1323439"/>
            </a:xfrm>
            <a:prstGeom prst="rect">
              <a:avLst/>
            </a:prstGeom>
            <a:noFill/>
          </p:spPr>
          <p:txBody>
            <a:bodyPr wrap="square" rtlCol="0">
              <a:spAutoFit/>
            </a:bodyPr>
            <a:lstStyle/>
            <a:p>
              <a:pPr algn="ctr"/>
              <a:r>
                <a:rPr lang="en-US" sz="2000" dirty="0">
                  <a:latin typeface="Comic Sans MS" panose="030F0702030302020204" pitchFamily="66" charset="0"/>
                </a:rPr>
                <a:t>Remember to add in the 10mm mortar gap in between bricks</a:t>
              </a:r>
              <a:endParaRPr lang="en-GB" sz="2000" dirty="0">
                <a:latin typeface="Comic Sans MS" panose="030F0702030302020204" pitchFamily="66" charset="0"/>
              </a:endParaRPr>
            </a:p>
          </p:txBody>
        </p:sp>
      </p:grpSp>
      <p:sp>
        <p:nvSpPr>
          <p:cNvPr id="18" name="TextBox 17">
            <a:extLst>
              <a:ext uri="{FF2B5EF4-FFF2-40B4-BE49-F238E27FC236}">
                <a16:creationId xmlns:a16="http://schemas.microsoft.com/office/drawing/2014/main" id="{2B6E3147-EB14-B0C1-02DB-8504406E75A9}"/>
              </a:ext>
            </a:extLst>
          </p:cNvPr>
          <p:cNvSpPr txBox="1"/>
          <p:nvPr/>
        </p:nvSpPr>
        <p:spPr>
          <a:xfrm>
            <a:off x="5486400" y="4216400"/>
            <a:ext cx="598241" cy="369332"/>
          </a:xfrm>
          <a:prstGeom prst="rect">
            <a:avLst/>
          </a:prstGeom>
          <a:noFill/>
        </p:spPr>
        <p:txBody>
          <a:bodyPr wrap="none" rtlCol="0">
            <a:spAutoFit/>
          </a:bodyPr>
          <a:lstStyle/>
          <a:p>
            <a:r>
              <a:rPr lang="en-US" dirty="0"/>
              <a:t>Wall</a:t>
            </a:r>
            <a:endParaRPr lang="en-GB" dirty="0"/>
          </a:p>
        </p:txBody>
      </p:sp>
    </p:spTree>
    <p:extLst>
      <p:ext uri="{BB962C8B-B14F-4D97-AF65-F5344CB8AC3E}">
        <p14:creationId xmlns:p14="http://schemas.microsoft.com/office/powerpoint/2010/main" val="2192795941"/>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69F12D30-E897-724E-BDC3-AA070B1795EE}"/>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7D18B67-CDE8-6744-7702-CBB2FF2634F0}"/>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AC8AA50B-61D2-6D36-D2B5-0756DE9136DF}"/>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C04FC8B2-822F-F77E-A156-627304DE7161}"/>
                </a:ext>
              </a:extLst>
            </p:cNvPr>
            <p:cNvSpPr/>
            <p:nvPr/>
          </p:nvSpPr>
          <p:spPr>
            <a:xfrm rot="21009592">
              <a:off x="767323" y="183526"/>
              <a:ext cx="5240538"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 Ingredients.</a:t>
              </a:r>
            </a:p>
          </p:txBody>
        </p:sp>
      </p:grpSp>
      <p:pic>
        <p:nvPicPr>
          <p:cNvPr id="6" name="Picture 5" descr="A picture containing ground, outdoor&#10;&#10;Description automatically generated">
            <a:extLst>
              <a:ext uri="{FF2B5EF4-FFF2-40B4-BE49-F238E27FC236}">
                <a16:creationId xmlns:a16="http://schemas.microsoft.com/office/drawing/2014/main" id="{FC15823C-DAB4-E305-DB2A-66FB8B2FA9D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6700" y="2044700"/>
            <a:ext cx="2520000" cy="2520000"/>
          </a:xfrm>
          <a:prstGeom prst="rect">
            <a:avLst/>
          </a:prstGeom>
          <a:ln>
            <a:noFill/>
          </a:ln>
          <a:effectLst>
            <a:outerShdw blurRad="292100" dist="139700" dir="2700000" algn="tl" rotWithShape="0">
              <a:srgbClr val="333333">
                <a:alpha val="65000"/>
              </a:srgbClr>
            </a:outerShdw>
          </a:effectLst>
        </p:spPr>
      </p:pic>
      <p:pic>
        <p:nvPicPr>
          <p:cNvPr id="8" name="Picture 7" descr="A picture containing text&#10;&#10;Description automatically generated">
            <a:extLst>
              <a:ext uri="{FF2B5EF4-FFF2-40B4-BE49-F238E27FC236}">
                <a16:creationId xmlns:a16="http://schemas.microsoft.com/office/drawing/2014/main" id="{DC1738F6-1BCD-C03A-4467-3AF91BC702E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08406" y="3892100"/>
            <a:ext cx="2520000" cy="2520000"/>
          </a:xfrm>
          <a:prstGeom prst="rect">
            <a:avLst/>
          </a:prstGeom>
          <a:ln>
            <a:noFill/>
          </a:ln>
          <a:effectLst>
            <a:outerShdw blurRad="292100" dist="139700" dir="2700000" algn="tl" rotWithShape="0">
              <a:srgbClr val="333333">
                <a:alpha val="65000"/>
              </a:srgbClr>
            </a:outerShdw>
          </a:effectLst>
        </p:spPr>
      </p:pic>
      <p:pic>
        <p:nvPicPr>
          <p:cNvPr id="10" name="Picture 9" descr="A picture containing outdoor&#10;&#10;Description automatically generated">
            <a:extLst>
              <a:ext uri="{FF2B5EF4-FFF2-40B4-BE49-F238E27FC236}">
                <a16:creationId xmlns:a16="http://schemas.microsoft.com/office/drawing/2014/main" id="{D4B59DF5-55B4-495F-F1BD-87C478EFB9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90706" y="2044700"/>
            <a:ext cx="2340000" cy="2340000"/>
          </a:xfrm>
          <a:prstGeom prst="rect">
            <a:avLst/>
          </a:prstGeom>
          <a:ln>
            <a:noFill/>
          </a:ln>
          <a:effectLst>
            <a:outerShdw blurRad="292100" dist="139700" dir="2700000" algn="tl" rotWithShape="0">
              <a:srgbClr val="333333">
                <a:alpha val="65000"/>
              </a:srgbClr>
            </a:outerShdw>
          </a:effectLst>
        </p:spPr>
      </p:pic>
      <p:pic>
        <p:nvPicPr>
          <p:cNvPr id="12" name="Picture 11" descr="A close up of a sign&#10;&#10;Description automatically generated">
            <a:extLst>
              <a:ext uri="{FF2B5EF4-FFF2-40B4-BE49-F238E27FC236}">
                <a16:creationId xmlns:a16="http://schemas.microsoft.com/office/drawing/2014/main" id="{3D28A135-8D8E-32DA-2987-9E4E3430829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453306" y="3810913"/>
            <a:ext cx="2520000" cy="2520000"/>
          </a:xfrm>
          <a:prstGeom prst="rect">
            <a:avLst/>
          </a:prstGeom>
          <a:ln>
            <a:noFill/>
          </a:ln>
          <a:effectLst>
            <a:outerShdw blurRad="292100" dist="139700" dir="2700000" algn="tl" rotWithShape="0">
              <a:srgbClr val="333333">
                <a:alpha val="65000"/>
              </a:srgbClr>
            </a:outerShdw>
          </a:effectLst>
        </p:spPr>
      </p:pic>
      <p:sp>
        <p:nvSpPr>
          <p:cNvPr id="14" name="Rectangle: Rounded Corners 13">
            <a:extLst>
              <a:ext uri="{FF2B5EF4-FFF2-40B4-BE49-F238E27FC236}">
                <a16:creationId xmlns:a16="http://schemas.microsoft.com/office/drawing/2014/main" id="{7475226B-BDB9-6425-8522-5C2EDD70368D}"/>
              </a:ext>
            </a:extLst>
          </p:cNvPr>
          <p:cNvSpPr/>
          <p:nvPr/>
        </p:nvSpPr>
        <p:spPr>
          <a:xfrm>
            <a:off x="2479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AC780F63-4332-E5C6-7BBB-5E9D97C6FCD5}"/>
              </a:ext>
            </a:extLst>
          </p:cNvPr>
          <p:cNvSpPr/>
          <p:nvPr/>
        </p:nvSpPr>
        <p:spPr>
          <a:xfrm>
            <a:off x="62230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TextBox 17">
            <a:extLst>
              <a:ext uri="{FF2B5EF4-FFF2-40B4-BE49-F238E27FC236}">
                <a16:creationId xmlns:a16="http://schemas.microsoft.com/office/drawing/2014/main" id="{FA3BBFBE-534F-4061-5E60-099E76A6E89A}"/>
              </a:ext>
            </a:extLst>
          </p:cNvPr>
          <p:cNvSpPr txBox="1"/>
          <p:nvPr/>
        </p:nvSpPr>
        <p:spPr>
          <a:xfrm>
            <a:off x="3100477" y="2102007"/>
            <a:ext cx="2768753" cy="2554545"/>
          </a:xfrm>
          <a:prstGeom prst="rect">
            <a:avLst/>
          </a:prstGeom>
          <a:noFill/>
        </p:spPr>
        <p:txBody>
          <a:bodyPr wrap="square" rtlCol="0">
            <a:spAutoFit/>
          </a:bodyPr>
          <a:lstStyle/>
          <a:p>
            <a:r>
              <a:rPr lang="en-US" sz="2000" dirty="0">
                <a:solidFill>
                  <a:srgbClr val="800000"/>
                </a:solidFill>
              </a:rPr>
              <a:t>Builders sand is a finer grade sand than sharp sand. It has smaller particles and is used mainly with water and cement to make mortar for laying bricks, patio slabs and blocks.</a:t>
            </a:r>
            <a:endParaRPr lang="en-GB" sz="2000" dirty="0">
              <a:solidFill>
                <a:srgbClr val="800000"/>
              </a:solidFill>
            </a:endParaRPr>
          </a:p>
        </p:txBody>
      </p:sp>
      <p:sp>
        <p:nvSpPr>
          <p:cNvPr id="20" name="TextBox 19">
            <a:extLst>
              <a:ext uri="{FF2B5EF4-FFF2-40B4-BE49-F238E27FC236}">
                <a16:creationId xmlns:a16="http://schemas.microsoft.com/office/drawing/2014/main" id="{1C53DC3B-D978-34F0-C7BB-93E436B1F1C3}"/>
              </a:ext>
            </a:extLst>
          </p:cNvPr>
          <p:cNvSpPr txBox="1"/>
          <p:nvPr/>
        </p:nvSpPr>
        <p:spPr>
          <a:xfrm>
            <a:off x="8877300" y="2102007"/>
            <a:ext cx="2717800" cy="1477328"/>
          </a:xfrm>
          <a:prstGeom prst="rect">
            <a:avLst/>
          </a:prstGeom>
          <a:noFill/>
        </p:spPr>
        <p:txBody>
          <a:bodyPr wrap="square" rtlCol="0">
            <a:spAutoFit/>
          </a:bodyPr>
          <a:lstStyle/>
          <a:p>
            <a:r>
              <a:rPr lang="en-US" dirty="0">
                <a:solidFill>
                  <a:srgbClr val="800000"/>
                </a:solidFill>
              </a:rPr>
              <a:t>Cement is what’s known as a binder. It sets and hardens and adheres to other materials to bind them together.</a:t>
            </a:r>
            <a:endParaRPr lang="en-GB" dirty="0">
              <a:solidFill>
                <a:srgbClr val="800000"/>
              </a:solidFill>
            </a:endParaRPr>
          </a:p>
        </p:txBody>
      </p:sp>
      <p:sp>
        <p:nvSpPr>
          <p:cNvPr id="22" name="Rectangle 21">
            <a:extLst>
              <a:ext uri="{FF2B5EF4-FFF2-40B4-BE49-F238E27FC236}">
                <a16:creationId xmlns:a16="http://schemas.microsoft.com/office/drawing/2014/main" id="{74088602-FB07-85E3-9051-E547B82776D3}"/>
              </a:ext>
            </a:extLst>
          </p:cNvPr>
          <p:cNvSpPr/>
          <p:nvPr/>
        </p:nvSpPr>
        <p:spPr>
          <a:xfrm>
            <a:off x="463172" y="1372409"/>
            <a:ext cx="2638030" cy="584775"/>
          </a:xfrm>
          <a:prstGeom prst="rect">
            <a:avLst/>
          </a:prstGeom>
          <a:noFill/>
        </p:spPr>
        <p:txBody>
          <a:bodyPr wrap="none" lIns="91440" tIns="45720" rIns="91440" bIns="45720">
            <a:spAutoFit/>
          </a:bodyPr>
          <a:lstStyle/>
          <a:p>
            <a:pPr algn="ctr"/>
            <a:r>
              <a:rPr lang="en-US" sz="3200" b="0" cap="none" spc="0" dirty="0">
                <a:ln w="0">
                  <a:solidFill>
                    <a:srgbClr val="800000"/>
                  </a:solidFill>
                </a:ln>
                <a:solidFill>
                  <a:srgbClr val="772B1A"/>
                </a:solidFill>
                <a:effectLst>
                  <a:outerShdw blurRad="38100" dist="19050" dir="2700000" algn="tl" rotWithShape="0">
                    <a:schemeClr val="dk1">
                      <a:alpha val="40000"/>
                    </a:schemeClr>
                  </a:outerShdw>
                </a:effectLst>
              </a:rPr>
              <a:t>Builders Sand</a:t>
            </a:r>
          </a:p>
        </p:txBody>
      </p:sp>
      <p:sp>
        <p:nvSpPr>
          <p:cNvPr id="24" name="Rectangle 23">
            <a:extLst>
              <a:ext uri="{FF2B5EF4-FFF2-40B4-BE49-F238E27FC236}">
                <a16:creationId xmlns:a16="http://schemas.microsoft.com/office/drawing/2014/main" id="{83939DD1-BCDB-BB47-352A-59E8BF6D99B8}"/>
              </a:ext>
            </a:extLst>
          </p:cNvPr>
          <p:cNvSpPr/>
          <p:nvPr/>
        </p:nvSpPr>
        <p:spPr>
          <a:xfrm>
            <a:off x="6194563" y="1339163"/>
            <a:ext cx="1609735" cy="584775"/>
          </a:xfrm>
          <a:prstGeom prst="rect">
            <a:avLst/>
          </a:prstGeom>
          <a:noFill/>
        </p:spPr>
        <p:txBody>
          <a:bodyPr wrap="none" lIns="91440" tIns="45720" rIns="91440" bIns="45720">
            <a:spAutoFit/>
          </a:bodyPr>
          <a:lstStyle/>
          <a:p>
            <a:pPr algn="ctr"/>
            <a:r>
              <a:rPr lang="en-US" sz="3200" b="0" cap="none" spc="0" dirty="0">
                <a:ln w="0">
                  <a:solidFill>
                    <a:srgbClr val="800000"/>
                  </a:solidFill>
                </a:ln>
                <a:solidFill>
                  <a:srgbClr val="772B1A"/>
                </a:solidFill>
                <a:effectLst>
                  <a:outerShdw blurRad="38100" dist="19050" dir="2700000" algn="tl" rotWithShape="0">
                    <a:schemeClr val="dk1">
                      <a:alpha val="40000"/>
                    </a:schemeClr>
                  </a:outerShdw>
                </a:effectLst>
              </a:rPr>
              <a:t>Cement</a:t>
            </a:r>
          </a:p>
        </p:txBody>
      </p:sp>
    </p:spTree>
    <p:extLst>
      <p:ext uri="{BB962C8B-B14F-4D97-AF65-F5344CB8AC3E}">
        <p14:creationId xmlns:p14="http://schemas.microsoft.com/office/powerpoint/2010/main" val="141638790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B424E36A-8F57-6EF0-7FDA-21A341C2F7F6}"/>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B47B93B6-9BED-D351-9CFA-8622AF60B9B7}"/>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65B7A15C-7888-D7EB-84B0-7E44C651C8F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39CD6217-DE18-5FB3-5B94-226C44065638}"/>
                </a:ext>
              </a:extLst>
            </p:cNvPr>
            <p:cNvSpPr/>
            <p:nvPr/>
          </p:nvSpPr>
          <p:spPr>
            <a:xfrm rot="21009592">
              <a:off x="767323" y="183526"/>
              <a:ext cx="5240538"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 Ingredients.</a:t>
              </a:r>
            </a:p>
          </p:txBody>
        </p:sp>
      </p:grpSp>
      <p:pic>
        <p:nvPicPr>
          <p:cNvPr id="6" name="Picture 5" descr="A close up of a snow covered field&#10;&#10;Description automatically generated">
            <a:extLst>
              <a:ext uri="{FF2B5EF4-FFF2-40B4-BE49-F238E27FC236}">
                <a16:creationId xmlns:a16="http://schemas.microsoft.com/office/drawing/2014/main" id="{1C90D441-4E08-A4ED-1CB6-ECDC159C4B7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7224" y="2108200"/>
            <a:ext cx="2340000" cy="2340000"/>
          </a:xfrm>
          <a:prstGeom prst="rect">
            <a:avLst/>
          </a:prstGeom>
        </p:spPr>
      </p:pic>
      <p:pic>
        <p:nvPicPr>
          <p:cNvPr id="8" name="Picture 7" descr="A close up of a sign&#10;&#10;Description automatically generated">
            <a:extLst>
              <a:ext uri="{FF2B5EF4-FFF2-40B4-BE49-F238E27FC236}">
                <a16:creationId xmlns:a16="http://schemas.microsoft.com/office/drawing/2014/main" id="{BFF8C268-405E-5E95-5377-A719D1BFF2A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30900" y="3771900"/>
            <a:ext cx="2520000" cy="2520000"/>
          </a:xfrm>
          <a:prstGeom prst="rect">
            <a:avLst/>
          </a:prstGeom>
        </p:spPr>
      </p:pic>
      <p:pic>
        <p:nvPicPr>
          <p:cNvPr id="10" name="Picture 9" descr="Water next to the ocean&#10;&#10;Description automatically generated">
            <a:extLst>
              <a:ext uri="{FF2B5EF4-FFF2-40B4-BE49-F238E27FC236}">
                <a16:creationId xmlns:a16="http://schemas.microsoft.com/office/drawing/2014/main" id="{78BCC592-504D-5009-C2E6-004895CD1F5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375800" y="2108200"/>
            <a:ext cx="2340000" cy="2340000"/>
          </a:xfrm>
          <a:prstGeom prst="rect">
            <a:avLst/>
          </a:prstGeom>
        </p:spPr>
      </p:pic>
      <p:pic>
        <p:nvPicPr>
          <p:cNvPr id="12" name="Picture 11" descr="A picture containing cup, sitting, table, indoor&#10;&#10;Description automatically generated">
            <a:extLst>
              <a:ext uri="{FF2B5EF4-FFF2-40B4-BE49-F238E27FC236}">
                <a16:creationId xmlns:a16="http://schemas.microsoft.com/office/drawing/2014/main" id="{1E771E0C-7449-191B-0AB0-DD48BA4F6EE1}"/>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511850" y="3771900"/>
            <a:ext cx="2520000" cy="2520000"/>
          </a:xfrm>
          <a:prstGeom prst="rect">
            <a:avLst/>
          </a:prstGeom>
        </p:spPr>
      </p:pic>
      <p:sp>
        <p:nvSpPr>
          <p:cNvPr id="14" name="Rectangle: Rounded Corners 13">
            <a:extLst>
              <a:ext uri="{FF2B5EF4-FFF2-40B4-BE49-F238E27FC236}">
                <a16:creationId xmlns:a16="http://schemas.microsoft.com/office/drawing/2014/main" id="{FF7C81CD-F155-613E-F94E-414A702F21A7}"/>
              </a:ext>
            </a:extLst>
          </p:cNvPr>
          <p:cNvSpPr/>
          <p:nvPr/>
        </p:nvSpPr>
        <p:spPr>
          <a:xfrm>
            <a:off x="2479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CB3310FE-6002-0722-5DE2-357FB356AF37}"/>
              </a:ext>
            </a:extLst>
          </p:cNvPr>
          <p:cNvSpPr/>
          <p:nvPr/>
        </p:nvSpPr>
        <p:spPr>
          <a:xfrm>
            <a:off x="6223000" y="1878200"/>
            <a:ext cx="5644900" cy="4533900"/>
          </a:xfrm>
          <a:prstGeom prst="roundRect">
            <a:avLst>
              <a:gd name="adj" fmla="val 6303"/>
            </a:avLst>
          </a:prstGeom>
          <a:no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F329B7EE-07B8-B3B1-9DD9-646B7302AAB0}"/>
              </a:ext>
            </a:extLst>
          </p:cNvPr>
          <p:cNvSpPr/>
          <p:nvPr/>
        </p:nvSpPr>
        <p:spPr>
          <a:xfrm>
            <a:off x="504431" y="1409850"/>
            <a:ext cx="2433808" cy="523220"/>
          </a:xfrm>
          <a:prstGeom prst="rect">
            <a:avLst/>
          </a:prstGeom>
          <a:noFill/>
        </p:spPr>
        <p:txBody>
          <a:bodyPr wrap="none" lIns="91440" tIns="45720" rIns="91440" bIns="45720">
            <a:spAutoFit/>
          </a:bodyPr>
          <a:lstStyle/>
          <a:p>
            <a:pPr algn="ctr"/>
            <a:r>
              <a:rPr lang="en-US" sz="2800" b="0" cap="none" spc="0" dirty="0">
                <a:ln w="0">
                  <a:solidFill>
                    <a:srgbClr val="800000"/>
                  </a:solidFill>
                </a:ln>
                <a:solidFill>
                  <a:srgbClr val="772B1A"/>
                </a:solidFill>
                <a:effectLst>
                  <a:outerShdw blurRad="38100" dist="19050" dir="2700000" algn="tl" rotWithShape="0">
                    <a:schemeClr val="dk1">
                      <a:alpha val="40000"/>
                    </a:schemeClr>
                  </a:outerShdw>
                </a:effectLst>
              </a:rPr>
              <a:t>Hydrated Lime</a:t>
            </a:r>
          </a:p>
        </p:txBody>
      </p:sp>
      <p:sp>
        <p:nvSpPr>
          <p:cNvPr id="20" name="Rectangle 19">
            <a:extLst>
              <a:ext uri="{FF2B5EF4-FFF2-40B4-BE49-F238E27FC236}">
                <a16:creationId xmlns:a16="http://schemas.microsoft.com/office/drawing/2014/main" id="{70DAFF0D-823B-92F8-39AB-98A61501380D}"/>
              </a:ext>
            </a:extLst>
          </p:cNvPr>
          <p:cNvSpPr/>
          <p:nvPr/>
        </p:nvSpPr>
        <p:spPr>
          <a:xfrm>
            <a:off x="6093894" y="1409850"/>
            <a:ext cx="1101071" cy="523220"/>
          </a:xfrm>
          <a:prstGeom prst="rect">
            <a:avLst/>
          </a:prstGeom>
          <a:noFill/>
        </p:spPr>
        <p:txBody>
          <a:bodyPr wrap="none" lIns="91440" tIns="45720" rIns="91440" bIns="45720">
            <a:spAutoFit/>
          </a:bodyPr>
          <a:lstStyle/>
          <a:p>
            <a:pPr algn="ctr"/>
            <a:r>
              <a:rPr lang="en-US" sz="2800" b="0" cap="none" spc="0" dirty="0">
                <a:ln w="0">
                  <a:solidFill>
                    <a:srgbClr val="800000"/>
                  </a:solidFill>
                </a:ln>
                <a:solidFill>
                  <a:srgbClr val="772B1A"/>
                </a:solidFill>
                <a:effectLst>
                  <a:outerShdw blurRad="38100" dist="19050" dir="2700000" algn="tl" rotWithShape="0">
                    <a:schemeClr val="dk1">
                      <a:alpha val="40000"/>
                    </a:schemeClr>
                  </a:outerShdw>
                </a:effectLst>
              </a:rPr>
              <a:t>Water</a:t>
            </a:r>
          </a:p>
        </p:txBody>
      </p:sp>
      <p:sp>
        <p:nvSpPr>
          <p:cNvPr id="22" name="TextBox 21">
            <a:extLst>
              <a:ext uri="{FF2B5EF4-FFF2-40B4-BE49-F238E27FC236}">
                <a16:creationId xmlns:a16="http://schemas.microsoft.com/office/drawing/2014/main" id="{DFB31E71-1396-281E-327A-8D4936B547FB}"/>
              </a:ext>
            </a:extLst>
          </p:cNvPr>
          <p:cNvSpPr txBox="1"/>
          <p:nvPr/>
        </p:nvSpPr>
        <p:spPr>
          <a:xfrm>
            <a:off x="2938239" y="2102300"/>
            <a:ext cx="2755900" cy="3477875"/>
          </a:xfrm>
          <a:prstGeom prst="rect">
            <a:avLst/>
          </a:prstGeom>
          <a:noFill/>
        </p:spPr>
        <p:txBody>
          <a:bodyPr wrap="square" rtlCol="0">
            <a:spAutoFit/>
          </a:bodyPr>
          <a:lstStyle/>
          <a:p>
            <a:r>
              <a:rPr lang="en-US" sz="2000" dirty="0">
                <a:solidFill>
                  <a:srgbClr val="800000"/>
                </a:solidFill>
              </a:rPr>
              <a:t>Hydrated lime otherwise known as calcium hydroxide is a white powder. It increases the workability of cement mortar. Hydrated lime is a non-hydraulic lime which harden when drying out. Hydraulic lime sets due to a chemical reaction.</a:t>
            </a:r>
            <a:endParaRPr lang="en-GB" sz="2000" dirty="0">
              <a:solidFill>
                <a:srgbClr val="800000"/>
              </a:solidFill>
            </a:endParaRPr>
          </a:p>
        </p:txBody>
      </p:sp>
      <p:sp>
        <p:nvSpPr>
          <p:cNvPr id="24" name="TextBox 23">
            <a:extLst>
              <a:ext uri="{FF2B5EF4-FFF2-40B4-BE49-F238E27FC236}">
                <a16:creationId xmlns:a16="http://schemas.microsoft.com/office/drawing/2014/main" id="{2A97881A-8B7B-2499-D4F1-B6F60AF8F774}"/>
              </a:ext>
            </a:extLst>
          </p:cNvPr>
          <p:cNvSpPr txBox="1"/>
          <p:nvPr/>
        </p:nvSpPr>
        <p:spPr>
          <a:xfrm>
            <a:off x="8851850" y="2102300"/>
            <a:ext cx="2781300" cy="2554545"/>
          </a:xfrm>
          <a:prstGeom prst="rect">
            <a:avLst/>
          </a:prstGeom>
          <a:noFill/>
        </p:spPr>
        <p:txBody>
          <a:bodyPr wrap="square" rtlCol="0">
            <a:spAutoFit/>
          </a:bodyPr>
          <a:lstStyle/>
          <a:p>
            <a:r>
              <a:rPr lang="en-US" sz="2000" dirty="0">
                <a:solidFill>
                  <a:srgbClr val="800000"/>
                </a:solidFill>
              </a:rPr>
              <a:t>Water or H2O is odorless, transparent, tasteless substance which covers 71% of the earths surface. It is vital to humanity but is also used in many things including construction.</a:t>
            </a:r>
            <a:endParaRPr lang="en-GB" sz="2000" dirty="0">
              <a:solidFill>
                <a:srgbClr val="800000"/>
              </a:solidFill>
            </a:endParaRPr>
          </a:p>
        </p:txBody>
      </p:sp>
    </p:spTree>
    <p:extLst>
      <p:ext uri="{BB962C8B-B14F-4D97-AF65-F5344CB8AC3E}">
        <p14:creationId xmlns:p14="http://schemas.microsoft.com/office/powerpoint/2010/main" val="212036596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0963CE7B-724E-E61C-ADA6-D900EBBAE93F}"/>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003E8F51-E2C9-483F-23CE-31028CB80D24}"/>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ED073D48-DFC5-6B66-C412-9CDB13B26CB5}"/>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6DA5087-B2A2-E289-03B4-CA71316B3F0E}"/>
                </a:ext>
              </a:extLst>
            </p:cNvPr>
            <p:cNvSpPr/>
            <p:nvPr/>
          </p:nvSpPr>
          <p:spPr>
            <a:xfrm rot="21009592">
              <a:off x="1433211" y="183526"/>
              <a:ext cx="3908763"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Mortar Ratios.</a:t>
              </a:r>
            </a:p>
          </p:txBody>
        </p:sp>
      </p:grpSp>
      <p:graphicFrame>
        <p:nvGraphicFramePr>
          <p:cNvPr id="6" name="Table 8">
            <a:extLst>
              <a:ext uri="{FF2B5EF4-FFF2-40B4-BE49-F238E27FC236}">
                <a16:creationId xmlns:a16="http://schemas.microsoft.com/office/drawing/2014/main" id="{4B9F6F67-F8A0-0523-C198-A1C3FD67967E}"/>
              </a:ext>
            </a:extLst>
          </p:cNvPr>
          <p:cNvGraphicFramePr>
            <a:graphicFrameLocks noGrp="1"/>
          </p:cNvGraphicFramePr>
          <p:nvPr>
            <p:extLst>
              <p:ext uri="{D42A27DB-BD31-4B8C-83A1-F6EECF244321}">
                <p14:modId xmlns:p14="http://schemas.microsoft.com/office/powerpoint/2010/main" val="992248559"/>
              </p:ext>
            </p:extLst>
          </p:nvPr>
        </p:nvGraphicFramePr>
        <p:xfrm>
          <a:off x="3798212" y="1478284"/>
          <a:ext cx="8128000" cy="4909455"/>
        </p:xfrm>
        <a:graphic>
          <a:graphicData uri="http://schemas.openxmlformats.org/drawingml/2006/table">
            <a:tbl>
              <a:tblPr firstRow="1" bandRow="1">
                <a:tableStyleId>{5C22544A-7EE6-4342-B048-85BDC9FD1C3A}</a:tableStyleId>
              </a:tblPr>
              <a:tblGrid>
                <a:gridCol w="2032000">
                  <a:extLst>
                    <a:ext uri="{9D8B030D-6E8A-4147-A177-3AD203B41FA5}">
                      <a16:colId xmlns:a16="http://schemas.microsoft.com/office/drawing/2014/main" val="4063439173"/>
                    </a:ext>
                  </a:extLst>
                </a:gridCol>
                <a:gridCol w="2032000">
                  <a:extLst>
                    <a:ext uri="{9D8B030D-6E8A-4147-A177-3AD203B41FA5}">
                      <a16:colId xmlns:a16="http://schemas.microsoft.com/office/drawing/2014/main" val="2838670394"/>
                    </a:ext>
                  </a:extLst>
                </a:gridCol>
                <a:gridCol w="2032000">
                  <a:extLst>
                    <a:ext uri="{9D8B030D-6E8A-4147-A177-3AD203B41FA5}">
                      <a16:colId xmlns:a16="http://schemas.microsoft.com/office/drawing/2014/main" val="2022911118"/>
                    </a:ext>
                  </a:extLst>
                </a:gridCol>
                <a:gridCol w="2032000">
                  <a:extLst>
                    <a:ext uri="{9D8B030D-6E8A-4147-A177-3AD203B41FA5}">
                      <a16:colId xmlns:a16="http://schemas.microsoft.com/office/drawing/2014/main" val="967407719"/>
                    </a:ext>
                  </a:extLst>
                </a:gridCol>
              </a:tblGrid>
              <a:tr h="998574">
                <a:tc>
                  <a:txBody>
                    <a:bodyPr/>
                    <a:lstStyle/>
                    <a:p>
                      <a:pPr algn="ctr"/>
                      <a:r>
                        <a:rPr lang="en-US" dirty="0"/>
                        <a:t>Mortar type</a:t>
                      </a:r>
                      <a:endParaRPr lang="en-GB" dirty="0"/>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solidFill>
                      <a:srgbClr val="772B1A"/>
                    </a:solidFill>
                  </a:tcPr>
                </a:tc>
                <a:tc>
                  <a:txBody>
                    <a:bodyPr/>
                    <a:lstStyle/>
                    <a:p>
                      <a:pPr algn="ctr"/>
                      <a:r>
                        <a:rPr lang="en-US" dirty="0"/>
                        <a:t>Minimum Compressive Strength</a:t>
                      </a:r>
                      <a:endParaRPr lang="en-GB" dirty="0"/>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solidFill>
                      <a:srgbClr val="772B1A"/>
                    </a:solidFill>
                  </a:tcPr>
                </a:tc>
                <a:tc>
                  <a:txBody>
                    <a:bodyPr/>
                    <a:lstStyle/>
                    <a:p>
                      <a:pPr algn="ctr"/>
                      <a:r>
                        <a:rPr lang="en-US" dirty="0"/>
                        <a:t>Cement: Sand: hydrates lime ratio</a:t>
                      </a:r>
                      <a:endParaRPr lang="en-GB" dirty="0"/>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solidFill>
                      <a:srgbClr val="772B1A"/>
                    </a:solidFill>
                  </a:tcPr>
                </a:tc>
                <a:tc>
                  <a:txBody>
                    <a:bodyPr/>
                    <a:lstStyle/>
                    <a:p>
                      <a:pPr algn="ctr"/>
                      <a:r>
                        <a:rPr lang="en-US" dirty="0"/>
                        <a:t>Uses</a:t>
                      </a:r>
                      <a:endParaRPr lang="en-GB" dirty="0"/>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solidFill>
                      <a:srgbClr val="772B1A"/>
                    </a:solidFill>
                  </a:tcPr>
                </a:tc>
                <a:extLst>
                  <a:ext uri="{0D108BD9-81ED-4DB2-BD59-A6C34878D82A}">
                    <a16:rowId xmlns:a16="http://schemas.microsoft.com/office/drawing/2014/main" val="922308324"/>
                  </a:ext>
                </a:extLst>
              </a:tr>
              <a:tr h="968347">
                <a:tc>
                  <a:txBody>
                    <a:bodyPr/>
                    <a:lstStyle/>
                    <a:p>
                      <a:pPr algn="ctr"/>
                      <a:r>
                        <a:rPr lang="en-US" dirty="0">
                          <a:solidFill>
                            <a:srgbClr val="800000"/>
                          </a:solidFill>
                        </a:rPr>
                        <a:t>Type M</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2.500 psi</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3:12:1</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sz="1200" dirty="0">
                          <a:solidFill>
                            <a:srgbClr val="800000"/>
                          </a:solidFill>
                        </a:rPr>
                        <a:t>Underground, foundations, retaining walls, driveways</a:t>
                      </a:r>
                      <a:endParaRPr lang="en-GB" sz="1200"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extLst>
                  <a:ext uri="{0D108BD9-81ED-4DB2-BD59-A6C34878D82A}">
                    <a16:rowId xmlns:a16="http://schemas.microsoft.com/office/drawing/2014/main" val="1442078313"/>
                  </a:ext>
                </a:extLst>
              </a:tr>
              <a:tr h="968347">
                <a:tc>
                  <a:txBody>
                    <a:bodyPr/>
                    <a:lstStyle/>
                    <a:p>
                      <a:pPr algn="ctr"/>
                      <a:r>
                        <a:rPr lang="en-US" dirty="0">
                          <a:solidFill>
                            <a:srgbClr val="800000"/>
                          </a:solidFill>
                        </a:rPr>
                        <a:t>Type S</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1,800 psi</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2:9:1</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sz="1200" dirty="0">
                          <a:solidFill>
                            <a:srgbClr val="800000"/>
                          </a:solidFill>
                        </a:rPr>
                        <a:t>Underground, foundations, retaining walls, manholes, sewer walls, brick patios, pavements, and walkways</a:t>
                      </a:r>
                      <a:endParaRPr lang="en-GB" sz="1200"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extLst>
                  <a:ext uri="{0D108BD9-81ED-4DB2-BD59-A6C34878D82A}">
                    <a16:rowId xmlns:a16="http://schemas.microsoft.com/office/drawing/2014/main" val="1592962961"/>
                  </a:ext>
                </a:extLst>
              </a:tr>
              <a:tr h="968347">
                <a:tc>
                  <a:txBody>
                    <a:bodyPr/>
                    <a:lstStyle/>
                    <a:p>
                      <a:pPr algn="ctr"/>
                      <a:r>
                        <a:rPr lang="en-US" dirty="0">
                          <a:solidFill>
                            <a:srgbClr val="800000"/>
                          </a:solidFill>
                        </a:rPr>
                        <a:t>Type N</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750 psi</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1:6:1</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sz="1200" dirty="0">
                          <a:solidFill>
                            <a:srgbClr val="800000"/>
                          </a:solidFill>
                        </a:rPr>
                        <a:t>Above ground, general purpose, interior, exterior, mild load-bearing, chimneys, soft-stone or low-fired brick masonry</a:t>
                      </a:r>
                      <a:endParaRPr lang="en-GB" sz="1200"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extLst>
                  <a:ext uri="{0D108BD9-81ED-4DB2-BD59-A6C34878D82A}">
                    <a16:rowId xmlns:a16="http://schemas.microsoft.com/office/drawing/2014/main" val="3590032220"/>
                  </a:ext>
                </a:extLst>
              </a:tr>
              <a:tr h="968347">
                <a:tc>
                  <a:txBody>
                    <a:bodyPr/>
                    <a:lstStyle/>
                    <a:p>
                      <a:pPr algn="ctr"/>
                      <a:r>
                        <a:rPr lang="en-US" dirty="0">
                          <a:solidFill>
                            <a:srgbClr val="800000"/>
                          </a:solidFill>
                        </a:rPr>
                        <a:t>Type O</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350 psi</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US" dirty="0">
                          <a:solidFill>
                            <a:srgbClr val="800000"/>
                          </a:solidFill>
                        </a:rPr>
                        <a:t>1:9:2</a:t>
                      </a:r>
                      <a:endParaRPr lang="en-GB" dirty="0">
                        <a:solidFill>
                          <a:srgbClr val="800000"/>
                        </a:solidFill>
                      </a:endParaRP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tc>
                  <a:txBody>
                    <a:bodyPr/>
                    <a:lstStyle/>
                    <a:p>
                      <a:pPr algn="ctr"/>
                      <a:r>
                        <a:rPr lang="en-GB" sz="1200" dirty="0">
                          <a:solidFill>
                            <a:srgbClr val="800000"/>
                          </a:solidFill>
                        </a:rPr>
                        <a:t>Above ground, non-load-bearing, interior</a:t>
                      </a:r>
                    </a:p>
                  </a:txBody>
                  <a:tcPr anchor="ctr">
                    <a:lnL w="38100" cap="flat" cmpd="sng" algn="ctr">
                      <a:solidFill>
                        <a:srgbClr val="800000"/>
                      </a:solidFill>
                      <a:prstDash val="solid"/>
                      <a:round/>
                      <a:headEnd type="none" w="med" len="med"/>
                      <a:tailEnd type="none" w="med" len="med"/>
                    </a:lnL>
                    <a:lnR w="38100" cap="flat" cmpd="sng" algn="ctr">
                      <a:solidFill>
                        <a:srgbClr val="800000"/>
                      </a:solidFill>
                      <a:prstDash val="solid"/>
                      <a:round/>
                      <a:headEnd type="none" w="med" len="med"/>
                      <a:tailEnd type="none" w="med" len="med"/>
                    </a:lnR>
                    <a:lnT w="38100" cap="flat" cmpd="sng" algn="ctr">
                      <a:solidFill>
                        <a:srgbClr val="800000"/>
                      </a:solidFill>
                      <a:prstDash val="solid"/>
                      <a:round/>
                      <a:headEnd type="none" w="med" len="med"/>
                      <a:tailEnd type="none" w="med" len="med"/>
                    </a:lnT>
                    <a:lnB w="38100" cap="flat" cmpd="sng" algn="ctr">
                      <a:solidFill>
                        <a:srgbClr val="800000"/>
                      </a:solidFill>
                      <a:prstDash val="solid"/>
                      <a:round/>
                      <a:headEnd type="none" w="med" len="med"/>
                      <a:tailEnd type="none" w="med" len="med"/>
                    </a:lnB>
                  </a:tcPr>
                </a:tc>
                <a:extLst>
                  <a:ext uri="{0D108BD9-81ED-4DB2-BD59-A6C34878D82A}">
                    <a16:rowId xmlns:a16="http://schemas.microsoft.com/office/drawing/2014/main" val="1989182590"/>
                  </a:ext>
                </a:extLst>
              </a:tr>
            </a:tbl>
          </a:graphicData>
        </a:graphic>
      </p:graphicFrame>
      <p:sp>
        <p:nvSpPr>
          <p:cNvPr id="8" name="TextBox 7">
            <a:extLst>
              <a:ext uri="{FF2B5EF4-FFF2-40B4-BE49-F238E27FC236}">
                <a16:creationId xmlns:a16="http://schemas.microsoft.com/office/drawing/2014/main" id="{37FFA177-08D0-9714-BEF5-0947D495CB80}"/>
              </a:ext>
            </a:extLst>
          </p:cNvPr>
          <p:cNvSpPr txBox="1"/>
          <p:nvPr/>
        </p:nvSpPr>
        <p:spPr>
          <a:xfrm>
            <a:off x="265788" y="1993900"/>
            <a:ext cx="3124200" cy="4154984"/>
          </a:xfrm>
          <a:prstGeom prst="rect">
            <a:avLst/>
          </a:prstGeom>
          <a:noFill/>
        </p:spPr>
        <p:txBody>
          <a:bodyPr wrap="square" rtlCol="0">
            <a:spAutoFit/>
          </a:bodyPr>
          <a:lstStyle/>
          <a:p>
            <a:r>
              <a:rPr lang="en-US" sz="2400" dirty="0">
                <a:solidFill>
                  <a:srgbClr val="800000"/>
                </a:solidFill>
              </a:rPr>
              <a:t>It is important that when mixing mortar that you mix the correct quantities throughout the project, otherwise you run the risk of having different shades of mortar and inconsistencies in strength across the structure.</a:t>
            </a:r>
            <a:endParaRPr lang="en-GB" sz="2400" dirty="0">
              <a:solidFill>
                <a:srgbClr val="800000"/>
              </a:solidFill>
            </a:endParaRPr>
          </a:p>
        </p:txBody>
      </p:sp>
    </p:spTree>
    <p:extLst>
      <p:ext uri="{BB962C8B-B14F-4D97-AF65-F5344CB8AC3E}">
        <p14:creationId xmlns:p14="http://schemas.microsoft.com/office/powerpoint/2010/main" val="4276642320"/>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CFB4D1A9-3E2B-3F21-7CD0-9B47E8931EE8}"/>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CB559A38-BBB6-E432-70D3-5C95AFDC54CC}"/>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0E442993-A1E4-AF97-72E4-323F09E989C2}"/>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76694F2A-FE1B-3D7D-F7A3-91C60386658F}"/>
                </a:ext>
              </a:extLst>
            </p:cNvPr>
            <p:cNvSpPr/>
            <p:nvPr/>
          </p:nvSpPr>
          <p:spPr>
            <a:xfrm rot="21009592">
              <a:off x="821798" y="183526"/>
              <a:ext cx="5131598"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Calculating Mortar.</a:t>
              </a:r>
            </a:p>
          </p:txBody>
        </p:sp>
      </p:grpSp>
      <p:sp>
        <p:nvSpPr>
          <p:cNvPr id="6" name="Rectangle 5">
            <a:extLst>
              <a:ext uri="{FF2B5EF4-FFF2-40B4-BE49-F238E27FC236}">
                <a16:creationId xmlns:a16="http://schemas.microsoft.com/office/drawing/2014/main" id="{5A5FB4D1-E1CF-D345-7A26-FD4CA29CFF3B}"/>
              </a:ext>
            </a:extLst>
          </p:cNvPr>
          <p:cNvSpPr/>
          <p:nvPr/>
        </p:nvSpPr>
        <p:spPr>
          <a:xfrm>
            <a:off x="5202686" y="1911890"/>
            <a:ext cx="6565900" cy="3473251"/>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7">
            <a:extLst>
              <a:ext uri="{FF2B5EF4-FFF2-40B4-BE49-F238E27FC236}">
                <a16:creationId xmlns:a16="http://schemas.microsoft.com/office/drawing/2014/main" id="{EAAA90F9-0F1F-A6EF-7595-EE31229C9210}"/>
              </a:ext>
            </a:extLst>
          </p:cNvPr>
          <p:cNvSpPr/>
          <p:nvPr/>
        </p:nvSpPr>
        <p:spPr>
          <a:xfrm>
            <a:off x="5208843" y="467394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69A2CBFF-710E-B29C-40E9-5D52344AD87F}"/>
              </a:ext>
            </a:extLst>
          </p:cNvPr>
          <p:cNvSpPr/>
          <p:nvPr/>
        </p:nvSpPr>
        <p:spPr>
          <a:xfrm>
            <a:off x="6535993" y="467394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tangle 11">
            <a:extLst>
              <a:ext uri="{FF2B5EF4-FFF2-40B4-BE49-F238E27FC236}">
                <a16:creationId xmlns:a16="http://schemas.microsoft.com/office/drawing/2014/main" id="{DD3225E5-BB5B-D099-EC4C-D5C474D772AA}"/>
              </a:ext>
            </a:extLst>
          </p:cNvPr>
          <p:cNvSpPr/>
          <p:nvPr/>
        </p:nvSpPr>
        <p:spPr>
          <a:xfrm>
            <a:off x="7863143" y="467394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13">
            <a:extLst>
              <a:ext uri="{FF2B5EF4-FFF2-40B4-BE49-F238E27FC236}">
                <a16:creationId xmlns:a16="http://schemas.microsoft.com/office/drawing/2014/main" id="{91217B6C-E188-070E-D0C1-FD94BAF6C91B}"/>
              </a:ext>
            </a:extLst>
          </p:cNvPr>
          <p:cNvSpPr/>
          <p:nvPr/>
        </p:nvSpPr>
        <p:spPr>
          <a:xfrm>
            <a:off x="9190293" y="467394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15">
            <a:extLst>
              <a:ext uri="{FF2B5EF4-FFF2-40B4-BE49-F238E27FC236}">
                <a16:creationId xmlns:a16="http://schemas.microsoft.com/office/drawing/2014/main" id="{80AD95A3-3417-3656-BE5D-EBF3FE3D74DD}"/>
              </a:ext>
            </a:extLst>
          </p:cNvPr>
          <p:cNvSpPr/>
          <p:nvPr/>
        </p:nvSpPr>
        <p:spPr>
          <a:xfrm>
            <a:off x="10517443" y="467394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8" name="Rectangle 17">
            <a:extLst>
              <a:ext uri="{FF2B5EF4-FFF2-40B4-BE49-F238E27FC236}">
                <a16:creationId xmlns:a16="http://schemas.microsoft.com/office/drawing/2014/main" id="{14970D71-E856-ADC2-A669-7448518FC05E}"/>
              </a:ext>
            </a:extLst>
          </p:cNvPr>
          <p:cNvSpPr/>
          <p:nvPr/>
        </p:nvSpPr>
        <p:spPr>
          <a:xfrm>
            <a:off x="5844036" y="398690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EDA9AAFC-117E-DE5F-0B8A-A6635C5A7455}"/>
              </a:ext>
            </a:extLst>
          </p:cNvPr>
          <p:cNvSpPr/>
          <p:nvPr/>
        </p:nvSpPr>
        <p:spPr>
          <a:xfrm>
            <a:off x="7171186" y="398690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2" name="Rectangle 21">
            <a:extLst>
              <a:ext uri="{FF2B5EF4-FFF2-40B4-BE49-F238E27FC236}">
                <a16:creationId xmlns:a16="http://schemas.microsoft.com/office/drawing/2014/main" id="{09B86A7C-4502-CB03-5D7D-A3489D888517}"/>
              </a:ext>
            </a:extLst>
          </p:cNvPr>
          <p:cNvSpPr/>
          <p:nvPr/>
        </p:nvSpPr>
        <p:spPr>
          <a:xfrm>
            <a:off x="8498336" y="398690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4" name="Rectangle 23">
            <a:extLst>
              <a:ext uri="{FF2B5EF4-FFF2-40B4-BE49-F238E27FC236}">
                <a16:creationId xmlns:a16="http://schemas.microsoft.com/office/drawing/2014/main" id="{1A632C66-E71B-F1CC-0383-EC0272B6A260}"/>
              </a:ext>
            </a:extLst>
          </p:cNvPr>
          <p:cNvSpPr/>
          <p:nvPr/>
        </p:nvSpPr>
        <p:spPr>
          <a:xfrm>
            <a:off x="9825486" y="3986901"/>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6" name="Rectangle 25">
            <a:extLst>
              <a:ext uri="{FF2B5EF4-FFF2-40B4-BE49-F238E27FC236}">
                <a16:creationId xmlns:a16="http://schemas.microsoft.com/office/drawing/2014/main" id="{5C9FEE5A-3B8E-AEF6-3BA4-1BAEABC3D6DF}"/>
              </a:ext>
            </a:extLst>
          </p:cNvPr>
          <p:cNvSpPr/>
          <p:nvPr/>
        </p:nvSpPr>
        <p:spPr>
          <a:xfrm>
            <a:off x="11152636" y="3986901"/>
            <a:ext cx="61595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8" name="Rectangle 27">
            <a:extLst>
              <a:ext uri="{FF2B5EF4-FFF2-40B4-BE49-F238E27FC236}">
                <a16:creationId xmlns:a16="http://schemas.microsoft.com/office/drawing/2014/main" id="{7004A745-552F-FC35-6D0F-522C44C0AD3F}"/>
              </a:ext>
            </a:extLst>
          </p:cNvPr>
          <p:cNvSpPr/>
          <p:nvPr/>
        </p:nvSpPr>
        <p:spPr>
          <a:xfrm>
            <a:off x="5208843" y="3297717"/>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0" name="Rectangle 29">
            <a:extLst>
              <a:ext uri="{FF2B5EF4-FFF2-40B4-BE49-F238E27FC236}">
                <a16:creationId xmlns:a16="http://schemas.microsoft.com/office/drawing/2014/main" id="{E4737824-CDAA-A39C-C3BD-B38EF6C76E2C}"/>
              </a:ext>
            </a:extLst>
          </p:cNvPr>
          <p:cNvSpPr/>
          <p:nvPr/>
        </p:nvSpPr>
        <p:spPr>
          <a:xfrm>
            <a:off x="6535993" y="3297717"/>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2" name="Rectangle 31">
            <a:extLst>
              <a:ext uri="{FF2B5EF4-FFF2-40B4-BE49-F238E27FC236}">
                <a16:creationId xmlns:a16="http://schemas.microsoft.com/office/drawing/2014/main" id="{17951931-3402-A5E9-60C5-5D073623F661}"/>
              </a:ext>
            </a:extLst>
          </p:cNvPr>
          <p:cNvSpPr/>
          <p:nvPr/>
        </p:nvSpPr>
        <p:spPr>
          <a:xfrm>
            <a:off x="7863143" y="3297717"/>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4" name="Rectangle 33">
            <a:extLst>
              <a:ext uri="{FF2B5EF4-FFF2-40B4-BE49-F238E27FC236}">
                <a16:creationId xmlns:a16="http://schemas.microsoft.com/office/drawing/2014/main" id="{74014FA5-E7C2-0944-562B-462F626A3481}"/>
              </a:ext>
            </a:extLst>
          </p:cNvPr>
          <p:cNvSpPr/>
          <p:nvPr/>
        </p:nvSpPr>
        <p:spPr>
          <a:xfrm>
            <a:off x="9190293" y="3297717"/>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6" name="Rectangle 35">
            <a:extLst>
              <a:ext uri="{FF2B5EF4-FFF2-40B4-BE49-F238E27FC236}">
                <a16:creationId xmlns:a16="http://schemas.microsoft.com/office/drawing/2014/main" id="{310EA4A8-5017-B3E6-DEA6-2D588752CDC1}"/>
              </a:ext>
            </a:extLst>
          </p:cNvPr>
          <p:cNvSpPr/>
          <p:nvPr/>
        </p:nvSpPr>
        <p:spPr>
          <a:xfrm>
            <a:off x="10517443" y="3297717"/>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8" name="Rectangle 37">
            <a:extLst>
              <a:ext uri="{FF2B5EF4-FFF2-40B4-BE49-F238E27FC236}">
                <a16:creationId xmlns:a16="http://schemas.microsoft.com/office/drawing/2014/main" id="{4F74DCF0-EEBA-9A5F-58C4-23C7ABD02428}"/>
              </a:ext>
            </a:extLst>
          </p:cNvPr>
          <p:cNvSpPr/>
          <p:nvPr/>
        </p:nvSpPr>
        <p:spPr>
          <a:xfrm>
            <a:off x="5818637" y="259893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0" name="Rectangle 39">
            <a:extLst>
              <a:ext uri="{FF2B5EF4-FFF2-40B4-BE49-F238E27FC236}">
                <a16:creationId xmlns:a16="http://schemas.microsoft.com/office/drawing/2014/main" id="{9785C9C2-5AE0-D7E2-25E4-BED3DC84B652}"/>
              </a:ext>
            </a:extLst>
          </p:cNvPr>
          <p:cNvSpPr/>
          <p:nvPr/>
        </p:nvSpPr>
        <p:spPr>
          <a:xfrm>
            <a:off x="7145787" y="259893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2" name="Rectangle 41">
            <a:extLst>
              <a:ext uri="{FF2B5EF4-FFF2-40B4-BE49-F238E27FC236}">
                <a16:creationId xmlns:a16="http://schemas.microsoft.com/office/drawing/2014/main" id="{4D3A53B1-6499-1A0C-A52C-93E7A9FDADC5}"/>
              </a:ext>
            </a:extLst>
          </p:cNvPr>
          <p:cNvSpPr/>
          <p:nvPr/>
        </p:nvSpPr>
        <p:spPr>
          <a:xfrm>
            <a:off x="8472937" y="259893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4" name="Rectangle 43">
            <a:extLst>
              <a:ext uri="{FF2B5EF4-FFF2-40B4-BE49-F238E27FC236}">
                <a16:creationId xmlns:a16="http://schemas.microsoft.com/office/drawing/2014/main" id="{CE2CC957-5285-BC9D-AFCA-CDD619F70818}"/>
              </a:ext>
            </a:extLst>
          </p:cNvPr>
          <p:cNvSpPr/>
          <p:nvPr/>
        </p:nvSpPr>
        <p:spPr>
          <a:xfrm>
            <a:off x="9800087" y="259893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6" name="Rectangle 45">
            <a:extLst>
              <a:ext uri="{FF2B5EF4-FFF2-40B4-BE49-F238E27FC236}">
                <a16:creationId xmlns:a16="http://schemas.microsoft.com/office/drawing/2014/main" id="{DCC3DA0D-AB32-CC59-C651-A2940E05ECD7}"/>
              </a:ext>
            </a:extLst>
          </p:cNvPr>
          <p:cNvSpPr/>
          <p:nvPr/>
        </p:nvSpPr>
        <p:spPr>
          <a:xfrm>
            <a:off x="11127237" y="2598930"/>
            <a:ext cx="61595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8" name="Rectangle 47">
            <a:extLst>
              <a:ext uri="{FF2B5EF4-FFF2-40B4-BE49-F238E27FC236}">
                <a16:creationId xmlns:a16="http://schemas.microsoft.com/office/drawing/2014/main" id="{B4B6C585-2E59-52A3-4660-85815460F221}"/>
              </a:ext>
            </a:extLst>
          </p:cNvPr>
          <p:cNvSpPr/>
          <p:nvPr/>
        </p:nvSpPr>
        <p:spPr>
          <a:xfrm>
            <a:off x="5202687" y="191189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0" name="Rectangle 49">
            <a:extLst>
              <a:ext uri="{FF2B5EF4-FFF2-40B4-BE49-F238E27FC236}">
                <a16:creationId xmlns:a16="http://schemas.microsoft.com/office/drawing/2014/main" id="{38C49F58-B3AD-2C62-3A50-7F12E601457B}"/>
              </a:ext>
            </a:extLst>
          </p:cNvPr>
          <p:cNvSpPr/>
          <p:nvPr/>
        </p:nvSpPr>
        <p:spPr>
          <a:xfrm>
            <a:off x="6529837" y="191189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2" name="Rectangle 51">
            <a:extLst>
              <a:ext uri="{FF2B5EF4-FFF2-40B4-BE49-F238E27FC236}">
                <a16:creationId xmlns:a16="http://schemas.microsoft.com/office/drawing/2014/main" id="{9CB7D413-7B4D-6F9F-3431-CBE8B13A4C15}"/>
              </a:ext>
            </a:extLst>
          </p:cNvPr>
          <p:cNvSpPr/>
          <p:nvPr/>
        </p:nvSpPr>
        <p:spPr>
          <a:xfrm>
            <a:off x="7856987" y="191189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4" name="Rectangle 53">
            <a:extLst>
              <a:ext uri="{FF2B5EF4-FFF2-40B4-BE49-F238E27FC236}">
                <a16:creationId xmlns:a16="http://schemas.microsoft.com/office/drawing/2014/main" id="{E931CB87-9BAD-56E9-D678-B1636077E0F9}"/>
              </a:ext>
            </a:extLst>
          </p:cNvPr>
          <p:cNvSpPr/>
          <p:nvPr/>
        </p:nvSpPr>
        <p:spPr>
          <a:xfrm>
            <a:off x="9184137" y="191189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6" name="Rectangle 55">
            <a:extLst>
              <a:ext uri="{FF2B5EF4-FFF2-40B4-BE49-F238E27FC236}">
                <a16:creationId xmlns:a16="http://schemas.microsoft.com/office/drawing/2014/main" id="{1FBDDA6E-8E5E-4019-8518-A481EC4C77FD}"/>
              </a:ext>
            </a:extLst>
          </p:cNvPr>
          <p:cNvSpPr/>
          <p:nvPr/>
        </p:nvSpPr>
        <p:spPr>
          <a:xfrm>
            <a:off x="10511287" y="1911890"/>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8" name="Rectangle 57">
            <a:extLst>
              <a:ext uri="{FF2B5EF4-FFF2-40B4-BE49-F238E27FC236}">
                <a16:creationId xmlns:a16="http://schemas.microsoft.com/office/drawing/2014/main" id="{79014202-28A0-F801-4C93-17F897829CA3}"/>
              </a:ext>
            </a:extLst>
          </p:cNvPr>
          <p:cNvSpPr/>
          <p:nvPr/>
        </p:nvSpPr>
        <p:spPr>
          <a:xfrm>
            <a:off x="5202686" y="3983517"/>
            <a:ext cx="546099"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0" name="Rectangle 59">
            <a:extLst>
              <a:ext uri="{FF2B5EF4-FFF2-40B4-BE49-F238E27FC236}">
                <a16:creationId xmlns:a16="http://schemas.microsoft.com/office/drawing/2014/main" id="{EB552A49-19F0-6557-76A9-6D4BD69739FB}"/>
              </a:ext>
            </a:extLst>
          </p:cNvPr>
          <p:cNvSpPr/>
          <p:nvPr/>
        </p:nvSpPr>
        <p:spPr>
          <a:xfrm>
            <a:off x="5202686" y="2597690"/>
            <a:ext cx="546099"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2" name="TextBox 61">
            <a:extLst>
              <a:ext uri="{FF2B5EF4-FFF2-40B4-BE49-F238E27FC236}">
                <a16:creationId xmlns:a16="http://schemas.microsoft.com/office/drawing/2014/main" id="{CA85409A-EC80-892E-0668-262F33CC905C}"/>
              </a:ext>
            </a:extLst>
          </p:cNvPr>
          <p:cNvSpPr txBox="1"/>
          <p:nvPr/>
        </p:nvSpPr>
        <p:spPr>
          <a:xfrm>
            <a:off x="338393" y="2083141"/>
            <a:ext cx="4495800" cy="4093428"/>
          </a:xfrm>
          <a:prstGeom prst="rect">
            <a:avLst/>
          </a:prstGeom>
          <a:noFill/>
        </p:spPr>
        <p:txBody>
          <a:bodyPr wrap="square" rtlCol="0">
            <a:spAutoFit/>
          </a:bodyPr>
          <a:lstStyle/>
          <a:p>
            <a:r>
              <a:rPr lang="en-US" sz="2000" dirty="0">
                <a:solidFill>
                  <a:srgbClr val="800000"/>
                </a:solidFill>
              </a:rPr>
              <a:t>Each brick requires the following amounts for the mortar:</a:t>
            </a:r>
          </a:p>
          <a:p>
            <a:endParaRPr lang="en-US" sz="2000" dirty="0">
              <a:solidFill>
                <a:srgbClr val="800000"/>
              </a:solidFill>
            </a:endParaRPr>
          </a:p>
          <a:p>
            <a:r>
              <a:rPr lang="en-US" sz="2000" dirty="0">
                <a:solidFill>
                  <a:srgbClr val="800000"/>
                </a:solidFill>
              </a:rPr>
              <a:t>0.84kg Cement</a:t>
            </a:r>
          </a:p>
          <a:p>
            <a:r>
              <a:rPr lang="en-US" sz="2000" dirty="0">
                <a:solidFill>
                  <a:srgbClr val="800000"/>
                </a:solidFill>
              </a:rPr>
              <a:t>1.7kg Sand</a:t>
            </a:r>
          </a:p>
          <a:p>
            <a:r>
              <a:rPr lang="en-US" sz="2000" dirty="0">
                <a:solidFill>
                  <a:srgbClr val="800000"/>
                </a:solidFill>
              </a:rPr>
              <a:t>0.4ml Plasticiser</a:t>
            </a:r>
          </a:p>
          <a:p>
            <a:endParaRPr lang="en-US" sz="2000" dirty="0">
              <a:solidFill>
                <a:srgbClr val="800000"/>
              </a:solidFill>
            </a:endParaRPr>
          </a:p>
          <a:p>
            <a:r>
              <a:rPr lang="en-US" sz="2000" dirty="0">
                <a:solidFill>
                  <a:srgbClr val="800000"/>
                </a:solidFill>
              </a:rPr>
              <a:t>This is equal to 2lb of mortar per brick</a:t>
            </a:r>
          </a:p>
          <a:p>
            <a:endParaRPr lang="en-US" sz="2000" dirty="0">
              <a:solidFill>
                <a:srgbClr val="800000"/>
              </a:solidFill>
            </a:endParaRPr>
          </a:p>
          <a:p>
            <a:r>
              <a:rPr lang="en-US" sz="2000" dirty="0">
                <a:solidFill>
                  <a:srgbClr val="800000"/>
                </a:solidFill>
              </a:rPr>
              <a:t>All you need to do is multiply those amounts by the number of bricks in the wall.</a:t>
            </a:r>
          </a:p>
          <a:p>
            <a:endParaRPr lang="en-US" sz="2000" dirty="0">
              <a:solidFill>
                <a:srgbClr val="800000"/>
              </a:solidFill>
            </a:endParaRPr>
          </a:p>
        </p:txBody>
      </p:sp>
    </p:spTree>
    <p:extLst>
      <p:ext uri="{BB962C8B-B14F-4D97-AF65-F5344CB8AC3E}">
        <p14:creationId xmlns:p14="http://schemas.microsoft.com/office/powerpoint/2010/main" val="2309462440"/>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2"/>
              </a:ext>
            </a:extLst>
          </a:blip>
          <a:srcRect/>
          <a:stretch>
            <a:fillRect/>
          </a:stretch>
        </a:blipFill>
        <a:effectLst/>
      </p:bgPr>
    </p:bg>
    <p:spTree>
      <p:nvGrpSpPr>
        <p:cNvPr id="1" name="">
          <a:extLst>
            <a:ext uri="{FF2B5EF4-FFF2-40B4-BE49-F238E27FC236}">
              <a16:creationId xmlns:a16="http://schemas.microsoft.com/office/drawing/2014/main" id="{5914CD17-B153-0F69-C1C6-9CE54C1D382B}"/>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99D1347-D8D0-121B-86F1-2EE640AF0EFA}"/>
              </a:ext>
            </a:extLst>
          </p:cNvPr>
          <p:cNvGrpSpPr/>
          <p:nvPr/>
        </p:nvGrpSpPr>
        <p:grpSpPr>
          <a:xfrm>
            <a:off x="212651" y="209684"/>
            <a:ext cx="7591647" cy="1237676"/>
            <a:chOff x="212651" y="183526"/>
            <a:chExt cx="7591647" cy="2166270"/>
          </a:xfrm>
        </p:grpSpPr>
        <p:sp>
          <p:nvSpPr>
            <p:cNvPr id="3" name="Right Triangle 2">
              <a:extLst>
                <a:ext uri="{FF2B5EF4-FFF2-40B4-BE49-F238E27FC236}">
                  <a16:creationId xmlns:a16="http://schemas.microsoft.com/office/drawing/2014/main" id="{2227A1EE-DC00-96A5-67CE-F14A272C068E}"/>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A4443400-2E72-62AE-DA80-AD972F4870E5}"/>
                </a:ext>
              </a:extLst>
            </p:cNvPr>
            <p:cNvSpPr/>
            <p:nvPr/>
          </p:nvSpPr>
          <p:spPr>
            <a:xfrm rot="21009592">
              <a:off x="1405872" y="183526"/>
              <a:ext cx="3963457" cy="2100903"/>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Group Activity.</a:t>
              </a:r>
            </a:p>
          </p:txBody>
        </p:sp>
      </p:grpSp>
      <p:sp>
        <p:nvSpPr>
          <p:cNvPr id="5" name="Rectangle 4">
            <a:extLst>
              <a:ext uri="{FF2B5EF4-FFF2-40B4-BE49-F238E27FC236}">
                <a16:creationId xmlns:a16="http://schemas.microsoft.com/office/drawing/2014/main" id="{452C06AE-17CB-4383-93E9-4B0103CF1AEB}"/>
              </a:ext>
            </a:extLst>
          </p:cNvPr>
          <p:cNvSpPr/>
          <p:nvPr/>
        </p:nvSpPr>
        <p:spPr>
          <a:xfrm>
            <a:off x="6618826" y="4518431"/>
            <a:ext cx="1231900" cy="584200"/>
          </a:xfrm>
          <a:prstGeom prst="rect">
            <a:avLst/>
          </a:prstGeom>
          <a:solidFill>
            <a:schemeClr val="bg1">
              <a:lumMod val="65000"/>
            </a:schemeClr>
          </a:solidFill>
          <a:ln>
            <a:solidFill>
              <a:schemeClr val="bg1">
                <a:lumMod val="6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TextBox 5">
            <a:extLst>
              <a:ext uri="{FF2B5EF4-FFF2-40B4-BE49-F238E27FC236}">
                <a16:creationId xmlns:a16="http://schemas.microsoft.com/office/drawing/2014/main" id="{DE724291-9344-52A1-B521-8879079B3552}"/>
              </a:ext>
            </a:extLst>
          </p:cNvPr>
          <p:cNvSpPr txBox="1"/>
          <p:nvPr/>
        </p:nvSpPr>
        <p:spPr>
          <a:xfrm>
            <a:off x="483512" y="1797784"/>
            <a:ext cx="7378700" cy="1631216"/>
          </a:xfrm>
          <a:prstGeom prst="rect">
            <a:avLst/>
          </a:prstGeom>
          <a:noFill/>
        </p:spPr>
        <p:txBody>
          <a:bodyPr wrap="square" rtlCol="0">
            <a:spAutoFit/>
          </a:bodyPr>
          <a:lstStyle/>
          <a:p>
            <a:r>
              <a:rPr lang="en-US" sz="2000" dirty="0">
                <a:solidFill>
                  <a:srgbClr val="800000"/>
                </a:solidFill>
              </a:rPr>
              <a:t>Mr. Jones is a local man who wants a wall building but he only wants the wall to be 375mm high.</a:t>
            </a:r>
          </a:p>
          <a:p>
            <a:endParaRPr lang="en-US" sz="2000" dirty="0">
              <a:solidFill>
                <a:srgbClr val="800000"/>
              </a:solidFill>
            </a:endParaRPr>
          </a:p>
          <a:p>
            <a:r>
              <a:rPr lang="en-US" sz="2000" dirty="0">
                <a:solidFill>
                  <a:srgbClr val="800000"/>
                </a:solidFill>
              </a:rPr>
              <a:t>Mr. Jones asks, “how many courses of brick would be needed to get a wall 375mm high?”</a:t>
            </a:r>
          </a:p>
        </p:txBody>
      </p:sp>
      <p:pic>
        <p:nvPicPr>
          <p:cNvPr id="7" name="Picture 6" descr="A picture containing toy&#10;&#10;Description automatically generated">
            <a:extLst>
              <a:ext uri="{FF2B5EF4-FFF2-40B4-BE49-F238E27FC236}">
                <a16:creationId xmlns:a16="http://schemas.microsoft.com/office/drawing/2014/main" id="{C89F98D6-5B09-3D5E-5472-F68EF389426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858193" y="317254"/>
            <a:ext cx="6351447" cy="6351447"/>
          </a:xfrm>
          <a:prstGeom prst="rect">
            <a:avLst/>
          </a:prstGeom>
          <a:ln>
            <a:noFill/>
          </a:ln>
          <a:effectLst>
            <a:outerShdw blurRad="292100" dist="139700" dir="2700000" algn="tl" rotWithShape="0">
              <a:srgbClr val="333333">
                <a:alpha val="65000"/>
              </a:srgbClr>
            </a:outerShdw>
          </a:effectLst>
        </p:spPr>
      </p:pic>
      <p:sp>
        <p:nvSpPr>
          <p:cNvPr id="8" name="Rectangle 7">
            <a:extLst>
              <a:ext uri="{FF2B5EF4-FFF2-40B4-BE49-F238E27FC236}">
                <a16:creationId xmlns:a16="http://schemas.microsoft.com/office/drawing/2014/main" id="{A9740DCC-1F9E-2BDA-7F31-0E0198D3845C}"/>
              </a:ext>
            </a:extLst>
          </p:cNvPr>
          <p:cNvSpPr/>
          <p:nvPr/>
        </p:nvSpPr>
        <p:spPr>
          <a:xfrm>
            <a:off x="6618826" y="4413449"/>
            <a:ext cx="1231900" cy="584200"/>
          </a:xfrm>
          <a:prstGeom prst="rect">
            <a:avLst/>
          </a:prstGeom>
          <a:solidFill>
            <a:srgbClr val="800000"/>
          </a:solidFill>
          <a:ln>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Connector 8">
            <a:extLst>
              <a:ext uri="{FF2B5EF4-FFF2-40B4-BE49-F238E27FC236}">
                <a16:creationId xmlns:a16="http://schemas.microsoft.com/office/drawing/2014/main" id="{DC988616-C946-7EAC-7F94-224D75E1375A}"/>
              </a:ext>
            </a:extLst>
          </p:cNvPr>
          <p:cNvCxnSpPr/>
          <p:nvPr/>
        </p:nvCxnSpPr>
        <p:spPr>
          <a:xfrm>
            <a:off x="6335359" y="4413449"/>
            <a:ext cx="0" cy="689182"/>
          </a:xfrm>
          <a:prstGeom prst="line">
            <a:avLst/>
          </a:prstGeom>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9C42A142-5974-10AB-E3ED-98F01DB16AFB}"/>
              </a:ext>
            </a:extLst>
          </p:cNvPr>
          <p:cNvCxnSpPr/>
          <p:nvPr/>
        </p:nvCxnSpPr>
        <p:spPr>
          <a:xfrm flipH="1">
            <a:off x="6005159" y="4997649"/>
            <a:ext cx="48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C046558C-14D9-6AC8-B174-C83668D844BD}"/>
              </a:ext>
            </a:extLst>
          </p:cNvPr>
          <p:cNvCxnSpPr/>
          <p:nvPr/>
        </p:nvCxnSpPr>
        <p:spPr>
          <a:xfrm flipH="1">
            <a:off x="6005159" y="4413449"/>
            <a:ext cx="48260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8DB36CD-7B65-56DE-756E-960AFF3FF6CD}"/>
              </a:ext>
            </a:extLst>
          </p:cNvPr>
          <p:cNvCxnSpPr/>
          <p:nvPr/>
        </p:nvCxnSpPr>
        <p:spPr>
          <a:xfrm flipH="1">
            <a:off x="6005159" y="5102631"/>
            <a:ext cx="482600" cy="0"/>
          </a:xfrm>
          <a:prstGeom prst="line">
            <a:avLst/>
          </a:prstGeom>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FB75D5E1-A1DB-9897-9CFC-268BD4FCBAA3}"/>
              </a:ext>
            </a:extLst>
          </p:cNvPr>
          <p:cNvSpPr txBox="1"/>
          <p:nvPr/>
        </p:nvSpPr>
        <p:spPr>
          <a:xfrm>
            <a:off x="5230467" y="4542615"/>
            <a:ext cx="842260" cy="369332"/>
          </a:xfrm>
          <a:prstGeom prst="rect">
            <a:avLst/>
          </a:prstGeom>
          <a:noFill/>
        </p:spPr>
        <p:txBody>
          <a:bodyPr wrap="square" rtlCol="0">
            <a:spAutoFit/>
          </a:bodyPr>
          <a:lstStyle/>
          <a:p>
            <a:r>
              <a:rPr lang="en-US" dirty="0">
                <a:solidFill>
                  <a:srgbClr val="800000"/>
                </a:solidFill>
              </a:rPr>
              <a:t>65mm</a:t>
            </a:r>
            <a:endParaRPr lang="en-GB" dirty="0">
              <a:solidFill>
                <a:srgbClr val="800000"/>
              </a:solidFill>
            </a:endParaRPr>
          </a:p>
        </p:txBody>
      </p:sp>
      <p:sp>
        <p:nvSpPr>
          <p:cNvPr id="14" name="TextBox 13">
            <a:extLst>
              <a:ext uri="{FF2B5EF4-FFF2-40B4-BE49-F238E27FC236}">
                <a16:creationId xmlns:a16="http://schemas.microsoft.com/office/drawing/2014/main" id="{B5E4AFC2-DA72-3D1B-F8BD-331D09E35B8C}"/>
              </a:ext>
            </a:extLst>
          </p:cNvPr>
          <p:cNvSpPr txBox="1"/>
          <p:nvPr/>
        </p:nvSpPr>
        <p:spPr>
          <a:xfrm>
            <a:off x="5230467" y="4868484"/>
            <a:ext cx="787395" cy="369332"/>
          </a:xfrm>
          <a:prstGeom prst="rect">
            <a:avLst/>
          </a:prstGeom>
          <a:noFill/>
        </p:spPr>
        <p:txBody>
          <a:bodyPr wrap="none" rtlCol="0">
            <a:spAutoFit/>
          </a:bodyPr>
          <a:lstStyle/>
          <a:p>
            <a:r>
              <a:rPr lang="en-US" dirty="0">
                <a:solidFill>
                  <a:srgbClr val="800000"/>
                </a:solidFill>
              </a:rPr>
              <a:t>10mm</a:t>
            </a:r>
            <a:endParaRPr lang="en-GB" dirty="0">
              <a:solidFill>
                <a:srgbClr val="800000"/>
              </a:solidFill>
            </a:endParaRPr>
          </a:p>
        </p:txBody>
      </p:sp>
      <p:sp>
        <p:nvSpPr>
          <p:cNvPr id="15" name="TextBox 14">
            <a:extLst>
              <a:ext uri="{FF2B5EF4-FFF2-40B4-BE49-F238E27FC236}">
                <a16:creationId xmlns:a16="http://schemas.microsoft.com/office/drawing/2014/main" id="{F98579BD-E6B5-7962-A01F-1619033E43D1}"/>
              </a:ext>
            </a:extLst>
          </p:cNvPr>
          <p:cNvSpPr txBox="1"/>
          <p:nvPr/>
        </p:nvSpPr>
        <p:spPr>
          <a:xfrm>
            <a:off x="469901" y="3617689"/>
            <a:ext cx="3683000" cy="2862322"/>
          </a:xfrm>
          <a:prstGeom prst="rect">
            <a:avLst/>
          </a:prstGeom>
          <a:noFill/>
        </p:spPr>
        <p:txBody>
          <a:bodyPr wrap="square" rtlCol="0">
            <a:spAutoFit/>
          </a:bodyPr>
          <a:lstStyle/>
          <a:p>
            <a:r>
              <a:rPr lang="en-US" sz="2000" dirty="0">
                <a:solidFill>
                  <a:srgbClr val="800000"/>
                </a:solidFill>
              </a:rPr>
              <a:t>If a brick is 65mm and the mortar gap is 10 mm that’s a total of 75mm all we have to do to find out how many courses are needed is to divide the height of the wall by the height of a brick and mortar.</a:t>
            </a:r>
          </a:p>
          <a:p>
            <a:endParaRPr lang="en-US" sz="2000" dirty="0">
              <a:solidFill>
                <a:srgbClr val="800000"/>
              </a:solidFill>
            </a:endParaRPr>
          </a:p>
          <a:p>
            <a:r>
              <a:rPr lang="en-US" sz="2000" dirty="0">
                <a:solidFill>
                  <a:srgbClr val="800000"/>
                </a:solidFill>
              </a:rPr>
              <a:t>375 divided by 75 = 5 courses</a:t>
            </a:r>
            <a:endParaRPr lang="en-GB" sz="2000" dirty="0">
              <a:solidFill>
                <a:srgbClr val="800000"/>
              </a:solidFill>
            </a:endParaRPr>
          </a:p>
        </p:txBody>
      </p:sp>
    </p:spTree>
    <p:extLst>
      <p:ext uri="{BB962C8B-B14F-4D97-AF65-F5344CB8AC3E}">
        <p14:creationId xmlns:p14="http://schemas.microsoft.com/office/powerpoint/2010/main" val="127302545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3809C-23D8-0403-B02B-D1BC673ED378}"/>
            </a:ext>
          </a:extLst>
        </p:cNvPr>
        <p:cNvGrpSpPr/>
        <p:nvPr/>
      </p:nvGrpSpPr>
      <p:grpSpPr>
        <a:xfrm>
          <a:off x="0" y="0"/>
          <a:ext cx="0" cy="0"/>
          <a:chOff x="0" y="0"/>
          <a:chExt cx="0" cy="0"/>
        </a:xfrm>
      </p:grpSpPr>
      <p:grpSp>
        <p:nvGrpSpPr>
          <p:cNvPr id="4" name="Group 3">
            <a:extLst>
              <a:ext uri="{FF2B5EF4-FFF2-40B4-BE49-F238E27FC236}">
                <a16:creationId xmlns:a16="http://schemas.microsoft.com/office/drawing/2014/main" id="{8179E7CA-D26E-0213-920B-239F23C4BD26}"/>
              </a:ext>
            </a:extLst>
          </p:cNvPr>
          <p:cNvGrpSpPr/>
          <p:nvPr/>
        </p:nvGrpSpPr>
        <p:grpSpPr>
          <a:xfrm>
            <a:off x="0" y="0"/>
            <a:ext cx="12192000" cy="6858001"/>
            <a:chOff x="0" y="0"/>
            <a:chExt cx="12192000" cy="6858001"/>
          </a:xfrm>
        </p:grpSpPr>
        <p:pic>
          <p:nvPicPr>
            <p:cNvPr id="2" name="Picture 1" descr="Premium Photo | Bricklayer constructor lays bricks on architecture ...">
              <a:extLst>
                <a:ext uri="{FF2B5EF4-FFF2-40B4-BE49-F238E27FC236}">
                  <a16:creationId xmlns:a16="http://schemas.microsoft.com/office/drawing/2014/main" id="{D6A3E7B0-1801-029C-9C37-52904A599CDD}"/>
                </a:ext>
              </a:extLst>
            </p:cNvPr>
            <p:cNvPicPr>
              <a:picLocks noChangeAspect="1"/>
            </p:cNvPicPr>
            <p:nvPr/>
          </p:nvPicPr>
          <p:blipFill>
            <a:blip r:embed="rId2"/>
            <a:srcRect l="11558"/>
            <a:stretch>
              <a:fillRect/>
            </a:stretch>
          </p:blipFill>
          <p:spPr>
            <a:xfrm flipH="1">
              <a:off x="1398105" y="0"/>
              <a:ext cx="10793895" cy="6858001"/>
            </a:xfrm>
            <a:prstGeom prst="rect">
              <a:avLst/>
            </a:prstGeom>
          </p:spPr>
        </p:pic>
        <p:sp>
          <p:nvSpPr>
            <p:cNvPr id="3" name="Rectangle 2">
              <a:extLst>
                <a:ext uri="{FF2B5EF4-FFF2-40B4-BE49-F238E27FC236}">
                  <a16:creationId xmlns:a16="http://schemas.microsoft.com/office/drawing/2014/main" id="{FCB13DFC-B326-A99C-1F13-0CCB81AD2B03}"/>
                </a:ext>
              </a:extLst>
            </p:cNvPr>
            <p:cNvSpPr/>
            <p:nvPr/>
          </p:nvSpPr>
          <p:spPr>
            <a:xfrm>
              <a:off x="0" y="0"/>
              <a:ext cx="12192000" cy="6858000"/>
            </a:xfrm>
            <a:prstGeom prst="rect">
              <a:avLst/>
            </a:prstGeom>
            <a:gradFill flip="none" rotWithShape="1">
              <a:gsLst>
                <a:gs pos="54000">
                  <a:schemeClr val="accent1">
                    <a:lumMod val="5000"/>
                    <a:lumOff val="95000"/>
                  </a:schemeClr>
                </a:gs>
                <a:gs pos="100000">
                  <a:schemeClr val="bg1">
                    <a:alpha val="0"/>
                  </a:schemeClr>
                </a:gs>
              </a:gsLst>
              <a:lin ang="18900000" scaled="1"/>
              <a:tileRect/>
            </a:gra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5" name="Group 4">
            <a:extLst>
              <a:ext uri="{FF2B5EF4-FFF2-40B4-BE49-F238E27FC236}">
                <a16:creationId xmlns:a16="http://schemas.microsoft.com/office/drawing/2014/main" id="{544CB5F1-B18B-676B-4FB8-15230BF7D04A}"/>
              </a:ext>
            </a:extLst>
          </p:cNvPr>
          <p:cNvGrpSpPr/>
          <p:nvPr/>
        </p:nvGrpSpPr>
        <p:grpSpPr>
          <a:xfrm>
            <a:off x="212651" y="244549"/>
            <a:ext cx="7591647" cy="2105247"/>
            <a:chOff x="212651" y="244549"/>
            <a:chExt cx="7591647" cy="2105247"/>
          </a:xfrm>
        </p:grpSpPr>
        <p:sp>
          <p:nvSpPr>
            <p:cNvPr id="6" name="Right Triangle 5">
              <a:extLst>
                <a:ext uri="{FF2B5EF4-FFF2-40B4-BE49-F238E27FC236}">
                  <a16:creationId xmlns:a16="http://schemas.microsoft.com/office/drawing/2014/main" id="{B1B2B1C5-ADD9-4517-00B6-BE2BF386151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6">
              <a:extLst>
                <a:ext uri="{FF2B5EF4-FFF2-40B4-BE49-F238E27FC236}">
                  <a16:creationId xmlns:a16="http://schemas.microsoft.com/office/drawing/2014/main" id="{B47E7823-A522-18B8-7620-63DE746746F9}"/>
                </a:ext>
              </a:extLst>
            </p:cNvPr>
            <p:cNvSpPr/>
            <p:nvPr/>
          </p:nvSpPr>
          <p:spPr>
            <a:xfrm rot="21009592">
              <a:off x="1057800" y="364484"/>
              <a:ext cx="2685351" cy="1200329"/>
            </a:xfrm>
            <a:prstGeom prst="rect">
              <a:avLst/>
            </a:prstGeom>
            <a:noFill/>
            <a:effectLst>
              <a:glow rad="127000">
                <a:srgbClr val="1F6165"/>
              </a:glow>
            </a:effectLst>
          </p:spPr>
          <p:txBody>
            <a:bodyPr wrap="none" lIns="91440" tIns="45720" rIns="91440" bIns="45720">
              <a:spAutoFit/>
            </a:bodyPr>
            <a:lstStyle/>
            <a:p>
              <a:pPr algn="ctr"/>
              <a:r>
                <a:rPr lang="en-US" sz="7200" b="0" cap="none" spc="0" dirty="0">
                  <a:ln w="0"/>
                  <a:solidFill>
                    <a:schemeClr val="bg1"/>
                  </a:solidFill>
                  <a:effectLst>
                    <a:glow rad="139700">
                      <a:srgbClr val="1F6165">
                        <a:alpha val="40000"/>
                      </a:srgbClr>
                    </a:glow>
                    <a:outerShdw blurRad="38100" dist="19050" dir="2700000" algn="tl" rotWithShape="0">
                      <a:schemeClr val="dk1">
                        <a:alpha val="40000"/>
                      </a:schemeClr>
                    </a:outerShdw>
                  </a:effectLst>
                  <a:latin typeface="MisterEarl BT" panose="03080802020302020203" pitchFamily="66" charset="0"/>
                </a:rPr>
                <a:t>Activities.</a:t>
              </a:r>
            </a:p>
          </p:txBody>
        </p:sp>
      </p:grpSp>
      <p:sp>
        <p:nvSpPr>
          <p:cNvPr id="9" name="Rectangle 8">
            <a:extLst>
              <a:ext uri="{FF2B5EF4-FFF2-40B4-BE49-F238E27FC236}">
                <a16:creationId xmlns:a16="http://schemas.microsoft.com/office/drawing/2014/main" id="{8CFC3464-E971-8C17-3977-D393383880AD}"/>
              </a:ext>
            </a:extLst>
          </p:cNvPr>
          <p:cNvSpPr/>
          <p:nvPr/>
        </p:nvSpPr>
        <p:spPr>
          <a:xfrm>
            <a:off x="340889" y="2488769"/>
            <a:ext cx="1786066"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Activity:</a:t>
            </a:r>
          </a:p>
        </p:txBody>
      </p:sp>
      <p:sp>
        <p:nvSpPr>
          <p:cNvPr id="11" name="Rectangle 10">
            <a:extLst>
              <a:ext uri="{FF2B5EF4-FFF2-40B4-BE49-F238E27FC236}">
                <a16:creationId xmlns:a16="http://schemas.microsoft.com/office/drawing/2014/main" id="{CE178048-DFA6-88CA-6468-E13AE9A52768}"/>
              </a:ext>
            </a:extLst>
          </p:cNvPr>
          <p:cNvSpPr/>
          <p:nvPr/>
        </p:nvSpPr>
        <p:spPr>
          <a:xfrm>
            <a:off x="410710" y="3633207"/>
            <a:ext cx="1300357"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latin typeface="MisterEarl BT" panose="03080802020302020203" pitchFamily="66" charset="0"/>
              </a:rPr>
              <a:t>Brief:</a:t>
            </a:r>
          </a:p>
        </p:txBody>
      </p:sp>
      <p:sp>
        <p:nvSpPr>
          <p:cNvPr id="13" name="TextBox 12">
            <a:extLst>
              <a:ext uri="{FF2B5EF4-FFF2-40B4-BE49-F238E27FC236}">
                <a16:creationId xmlns:a16="http://schemas.microsoft.com/office/drawing/2014/main" id="{D4660C0C-41E9-94B6-1800-31A982E16BC4}"/>
              </a:ext>
            </a:extLst>
          </p:cNvPr>
          <p:cNvSpPr txBox="1"/>
          <p:nvPr/>
        </p:nvSpPr>
        <p:spPr>
          <a:xfrm>
            <a:off x="2210694" y="2614431"/>
            <a:ext cx="4069336" cy="400110"/>
          </a:xfrm>
          <a:prstGeom prst="rect">
            <a:avLst/>
          </a:prstGeom>
          <a:noFill/>
        </p:spPr>
        <p:txBody>
          <a:bodyPr wrap="square" rtlCol="0">
            <a:spAutoFit/>
          </a:bodyPr>
          <a:lstStyle/>
          <a:p>
            <a:r>
              <a:rPr lang="en-GB" sz="2000" dirty="0">
                <a:solidFill>
                  <a:srgbClr val="800000"/>
                </a:solidFill>
                <a:latin typeface="Courier New" panose="02070309020205020404" pitchFamily="49" charset="0"/>
                <a:cs typeface="Courier New" panose="02070309020205020404" pitchFamily="49" charset="0"/>
              </a:rPr>
              <a:t>005.1.4: Let’s Build It!.</a:t>
            </a:r>
          </a:p>
        </p:txBody>
      </p:sp>
      <p:sp>
        <p:nvSpPr>
          <p:cNvPr id="15" name="TextBox 14">
            <a:extLst>
              <a:ext uri="{FF2B5EF4-FFF2-40B4-BE49-F238E27FC236}">
                <a16:creationId xmlns:a16="http://schemas.microsoft.com/office/drawing/2014/main" id="{32C09099-8CE3-EA54-3E14-10C872896F51}"/>
              </a:ext>
            </a:extLst>
          </p:cNvPr>
          <p:cNvSpPr txBox="1"/>
          <p:nvPr/>
        </p:nvSpPr>
        <p:spPr>
          <a:xfrm>
            <a:off x="1711067" y="3889626"/>
            <a:ext cx="4681230" cy="1200329"/>
          </a:xfrm>
          <a:prstGeom prst="rect">
            <a:avLst/>
          </a:prstGeom>
          <a:noFill/>
        </p:spPr>
        <p:txBody>
          <a:bodyPr wrap="square" rtlCol="0">
            <a:spAutoFit/>
          </a:bodyPr>
          <a:lstStyle/>
          <a:p>
            <a:r>
              <a:rPr lang="en-GB" dirty="0">
                <a:solidFill>
                  <a:srgbClr val="800000"/>
                </a:solidFill>
                <a:latin typeface="Courier New" panose="02070309020205020404" pitchFamily="49" charset="0"/>
                <a:cs typeface="Courier New" panose="02070309020205020404" pitchFamily="49" charset="0"/>
              </a:rPr>
              <a:t>Learners will explore brick quantities for different wall thicknesses and practise calculating brick requirements.</a:t>
            </a:r>
          </a:p>
        </p:txBody>
      </p:sp>
      <p:pic>
        <p:nvPicPr>
          <p:cNvPr id="14" name="Picture 13">
            <a:extLst>
              <a:ext uri="{FF2B5EF4-FFF2-40B4-BE49-F238E27FC236}">
                <a16:creationId xmlns:a16="http://schemas.microsoft.com/office/drawing/2014/main" id="{9853A008-C9B6-3C6F-3B78-191C833007F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77751" y="1293207"/>
            <a:ext cx="3308922" cy="468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121324094"/>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DBFCA42B-C183-147C-8235-1A768511F4F6}"/>
              </a:ext>
            </a:extLst>
          </p:cNvPr>
          <p:cNvGrpSpPr/>
          <p:nvPr/>
        </p:nvGrpSpPr>
        <p:grpSpPr>
          <a:xfrm>
            <a:off x="212652" y="132058"/>
            <a:ext cx="6506714" cy="1107996"/>
            <a:chOff x="212651" y="12351"/>
            <a:chExt cx="7591647" cy="2443256"/>
          </a:xfrm>
        </p:grpSpPr>
        <p:sp>
          <p:nvSpPr>
            <p:cNvPr id="3" name="Right Triangle 2">
              <a:extLst>
                <a:ext uri="{FF2B5EF4-FFF2-40B4-BE49-F238E27FC236}">
                  <a16:creationId xmlns:a16="http://schemas.microsoft.com/office/drawing/2014/main" id="{01E52655-CF51-986D-8F75-159FF780D66C}"/>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41037076-18F2-EB85-A873-82BACA3FFF51}"/>
                </a:ext>
              </a:extLst>
            </p:cNvPr>
            <p:cNvSpPr/>
            <p:nvPr/>
          </p:nvSpPr>
          <p:spPr>
            <a:xfrm rot="21009592">
              <a:off x="2369979" y="12351"/>
              <a:ext cx="2035248" cy="2443256"/>
            </a:xfrm>
            <a:prstGeom prst="rect">
              <a:avLst/>
            </a:prstGeom>
            <a:noFill/>
            <a:effectLst>
              <a:glow rad="127000">
                <a:srgbClr val="1F6165"/>
              </a:glow>
            </a:effectLst>
          </p:spPr>
          <p:txBody>
            <a:bodyPr wrap="none" lIns="91440" tIns="45720" rIns="91440" bIns="45720">
              <a:spAutoFit/>
            </a:bodyPr>
            <a:lstStyle/>
            <a:p>
              <a:pPr algn="ctr"/>
              <a:r>
                <a:rPr lang="en-US" sz="66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Recap.</a:t>
              </a:r>
            </a:p>
          </p:txBody>
        </p:sp>
      </p:grpSp>
      <p:sp>
        <p:nvSpPr>
          <p:cNvPr id="5" name="Rectangle 4">
            <a:extLst>
              <a:ext uri="{FF2B5EF4-FFF2-40B4-BE49-F238E27FC236}">
                <a16:creationId xmlns:a16="http://schemas.microsoft.com/office/drawing/2014/main" id="{270F5C0A-7629-3C88-8E0B-34E816C1A72D}"/>
              </a:ext>
            </a:extLst>
          </p:cNvPr>
          <p:cNvSpPr/>
          <p:nvPr/>
        </p:nvSpPr>
        <p:spPr>
          <a:xfrm>
            <a:off x="104665" y="1438278"/>
            <a:ext cx="6903878"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rPr>
              <a:t>In todays session we…</a:t>
            </a:r>
          </a:p>
        </p:txBody>
      </p:sp>
      <p:sp>
        <p:nvSpPr>
          <p:cNvPr id="6" name="TextBox 5">
            <a:extLst>
              <a:ext uri="{FF2B5EF4-FFF2-40B4-BE49-F238E27FC236}">
                <a16:creationId xmlns:a16="http://schemas.microsoft.com/office/drawing/2014/main" id="{489D0F8C-949E-D029-4251-38E3D4DA3CC7}"/>
              </a:ext>
            </a:extLst>
          </p:cNvPr>
          <p:cNvSpPr txBox="1"/>
          <p:nvPr/>
        </p:nvSpPr>
        <p:spPr>
          <a:xfrm>
            <a:off x="2345635" y="3429000"/>
            <a:ext cx="6175513" cy="1477328"/>
          </a:xfrm>
          <a:prstGeom prst="rect">
            <a:avLst/>
          </a:prstGeom>
          <a:noFill/>
        </p:spPr>
        <p:txBody>
          <a:bodyPr wrap="square" rtlCol="0">
            <a:spAutoFit/>
          </a:bodyPr>
          <a:lstStyle/>
          <a:p>
            <a:pPr marL="285750" indent="-285750">
              <a:buFont typeface="Arial" panose="020B0604020202020204" pitchFamily="34" charset="0"/>
              <a:buChar char="•"/>
            </a:pPr>
            <a:r>
              <a:rPr lang="en-GB" dirty="0">
                <a:solidFill>
                  <a:srgbClr val="800000"/>
                </a:solidFill>
              </a:rPr>
              <a:t>Identified PPE appropriate to building half brick walls</a:t>
            </a:r>
          </a:p>
          <a:p>
            <a:pPr marL="285750" indent="-285750">
              <a:buFont typeface="Arial" panose="020B0604020202020204" pitchFamily="34" charset="0"/>
              <a:buChar char="•"/>
            </a:pPr>
            <a:r>
              <a:rPr lang="en-GB" dirty="0">
                <a:solidFill>
                  <a:srgbClr val="800000"/>
                </a:solidFill>
              </a:rPr>
              <a:t>Identified the materials required to build half brick walls</a:t>
            </a:r>
          </a:p>
          <a:p>
            <a:pPr marL="285750" indent="-285750">
              <a:buFont typeface="Arial" panose="020B0604020202020204" pitchFamily="34" charset="0"/>
              <a:buChar char="•"/>
            </a:pPr>
            <a:r>
              <a:rPr lang="en-GB" dirty="0">
                <a:solidFill>
                  <a:srgbClr val="800000"/>
                </a:solidFill>
              </a:rPr>
              <a:t>Identified tools and equipment used to build half brick walls</a:t>
            </a:r>
          </a:p>
          <a:p>
            <a:pPr marL="285750" indent="-285750">
              <a:buFont typeface="Arial" panose="020B0604020202020204" pitchFamily="34" charset="0"/>
              <a:buChar char="•"/>
            </a:pPr>
            <a:r>
              <a:rPr lang="en-GB" dirty="0">
                <a:solidFill>
                  <a:srgbClr val="800000"/>
                </a:solidFill>
              </a:rPr>
              <a:t>Stated the number of bricks to build a 1m</a:t>
            </a:r>
            <a:r>
              <a:rPr lang="en-GB" baseline="30000" dirty="0">
                <a:solidFill>
                  <a:srgbClr val="800000"/>
                </a:solidFill>
              </a:rPr>
              <a:t>2</a:t>
            </a:r>
            <a:r>
              <a:rPr lang="en-GB" dirty="0">
                <a:solidFill>
                  <a:srgbClr val="800000"/>
                </a:solidFill>
              </a:rPr>
              <a:t> brick wall</a:t>
            </a:r>
          </a:p>
        </p:txBody>
      </p:sp>
      <p:sp>
        <p:nvSpPr>
          <p:cNvPr id="8" name="Rectangle 7">
            <a:extLst>
              <a:ext uri="{FF2B5EF4-FFF2-40B4-BE49-F238E27FC236}">
                <a16:creationId xmlns:a16="http://schemas.microsoft.com/office/drawing/2014/main" id="{280A01D2-912B-C65A-B956-B87034CE03F9}"/>
              </a:ext>
            </a:extLst>
          </p:cNvPr>
          <p:cNvSpPr/>
          <p:nvPr/>
        </p:nvSpPr>
        <p:spPr>
          <a:xfrm>
            <a:off x="6873856" y="5574843"/>
            <a:ext cx="4378058" cy="923330"/>
          </a:xfrm>
          <a:prstGeom prst="rect">
            <a:avLst/>
          </a:prstGeom>
          <a:noFill/>
        </p:spPr>
        <p:txBody>
          <a:bodyPr wrap="none" lIns="91440" tIns="45720" rIns="91440" bIns="45720">
            <a:spAutoFit/>
          </a:bodyPr>
          <a:lstStyle/>
          <a:p>
            <a:pPr algn="ctr"/>
            <a:r>
              <a:rPr lang="en-US" sz="5400" b="0" cap="none" spc="0" dirty="0">
                <a:ln w="0"/>
                <a:solidFill>
                  <a:srgbClr val="800000"/>
                </a:solidFill>
                <a:effectLst>
                  <a:outerShdw blurRad="38100" dist="19050" dir="2700000" algn="tl" rotWithShape="0">
                    <a:schemeClr val="dk1">
                      <a:alpha val="40000"/>
                    </a:schemeClr>
                  </a:outerShdw>
                </a:effectLst>
              </a:rPr>
              <a:t>Do you agree?</a:t>
            </a:r>
          </a:p>
        </p:txBody>
      </p:sp>
    </p:spTree>
    <p:extLst>
      <p:ext uri="{BB962C8B-B14F-4D97-AF65-F5344CB8AC3E}">
        <p14:creationId xmlns:p14="http://schemas.microsoft.com/office/powerpoint/2010/main" val="396934712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3B16250-3EB6-D530-909C-33CCD28B9FB7}"/>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D5BBF324-EE65-2C81-9BAC-A1B5326BE02C}"/>
              </a:ext>
            </a:extLst>
          </p:cNvPr>
          <p:cNvGrpSpPr/>
          <p:nvPr/>
        </p:nvGrpSpPr>
        <p:grpSpPr>
          <a:xfrm>
            <a:off x="212652" y="237358"/>
            <a:ext cx="6506714" cy="954712"/>
            <a:chOff x="212651" y="244549"/>
            <a:chExt cx="7591647" cy="2105247"/>
          </a:xfrm>
        </p:grpSpPr>
        <p:sp>
          <p:nvSpPr>
            <p:cNvPr id="3" name="Right Triangle 2">
              <a:extLst>
                <a:ext uri="{FF2B5EF4-FFF2-40B4-BE49-F238E27FC236}">
                  <a16:creationId xmlns:a16="http://schemas.microsoft.com/office/drawing/2014/main" id="{5DF988CC-0B63-CB6B-3934-03ED874F5C6A}"/>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1C41CFA2-39EC-7C76-D8C2-6D067B3D074D}"/>
                </a:ext>
              </a:extLst>
            </p:cNvPr>
            <p:cNvSpPr/>
            <p:nvPr/>
          </p:nvSpPr>
          <p:spPr>
            <a:xfrm rot="21009592">
              <a:off x="1907086" y="385623"/>
              <a:ext cx="2961042" cy="1696704"/>
            </a:xfrm>
            <a:prstGeom prst="rect">
              <a:avLst/>
            </a:prstGeom>
            <a:noFill/>
            <a:effectLst>
              <a:glow rad="127000">
                <a:srgbClr val="1F6165"/>
              </a:glow>
            </a:effectLst>
          </p:spPr>
          <p:txBody>
            <a:bodyPr wrap="none" lIns="91440" tIns="45720" rIns="91440" bIns="45720">
              <a:spAutoFit/>
            </a:bodyPr>
            <a:lstStyle/>
            <a:p>
              <a:pPr algn="ctr"/>
              <a:r>
                <a:rPr lang="en-US" sz="44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Any Questions?</a:t>
              </a:r>
            </a:p>
          </p:txBody>
        </p:sp>
      </p:grpSp>
      <p:sp>
        <p:nvSpPr>
          <p:cNvPr id="6" name="TextBox 5">
            <a:extLst>
              <a:ext uri="{FF2B5EF4-FFF2-40B4-BE49-F238E27FC236}">
                <a16:creationId xmlns:a16="http://schemas.microsoft.com/office/drawing/2014/main" id="{822706A9-658F-8994-66B9-5EDDC44EC547}"/>
              </a:ext>
            </a:extLst>
          </p:cNvPr>
          <p:cNvSpPr txBox="1"/>
          <p:nvPr/>
        </p:nvSpPr>
        <p:spPr>
          <a:xfrm>
            <a:off x="848442" y="1664519"/>
            <a:ext cx="4660900" cy="2308324"/>
          </a:xfrm>
          <a:prstGeom prst="rect">
            <a:avLst/>
          </a:prstGeom>
          <a:noFill/>
        </p:spPr>
        <p:txBody>
          <a:bodyPr wrap="square" rtlCol="0">
            <a:spAutoFit/>
          </a:bodyPr>
          <a:lstStyle/>
          <a:p>
            <a:r>
              <a:rPr lang="en-GB" sz="2400" dirty="0">
                <a:solidFill>
                  <a:srgbClr val="772B1A"/>
                </a:solidFill>
              </a:rPr>
              <a:t>If you have any questions why not try and look up the answer online using a search engine and typing in your question, if you can't find your answer then ask your tutor or email them your questions at:</a:t>
            </a:r>
          </a:p>
        </p:txBody>
      </p:sp>
      <p:pic>
        <p:nvPicPr>
          <p:cNvPr id="8" name="Picture 7" descr="A close up of a logo&#10;&#10;Description automatically generated">
            <a:extLst>
              <a:ext uri="{FF2B5EF4-FFF2-40B4-BE49-F238E27FC236}">
                <a16:creationId xmlns:a16="http://schemas.microsoft.com/office/drawing/2014/main" id="{C1902D96-A36E-1605-3B71-E758E546210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78155" y="1250588"/>
            <a:ext cx="4356823" cy="4356823"/>
          </a:xfrm>
          <a:prstGeom prst="rect">
            <a:avLst/>
          </a:prstGeom>
          <a:ln>
            <a:noFill/>
          </a:ln>
          <a:effectLst>
            <a:outerShdw blurRad="292100" dist="139700" dir="2700000" algn="tl" rotWithShape="0">
              <a:srgbClr val="333333">
                <a:alpha val="65000"/>
              </a:srgbClr>
            </a:outerShdw>
          </a:effectLst>
        </p:spPr>
      </p:pic>
      <p:sp>
        <p:nvSpPr>
          <p:cNvPr id="10" name="TextBox 9">
            <a:extLst>
              <a:ext uri="{FF2B5EF4-FFF2-40B4-BE49-F238E27FC236}">
                <a16:creationId xmlns:a16="http://schemas.microsoft.com/office/drawing/2014/main" id="{F6351042-5FB1-E3A3-E59F-897E23963B7E}"/>
              </a:ext>
            </a:extLst>
          </p:cNvPr>
          <p:cNvSpPr txBox="1"/>
          <p:nvPr/>
        </p:nvSpPr>
        <p:spPr>
          <a:xfrm>
            <a:off x="544714" y="5156200"/>
            <a:ext cx="5981982" cy="584775"/>
          </a:xfrm>
          <a:prstGeom prst="rect">
            <a:avLst/>
          </a:prstGeom>
          <a:noFill/>
        </p:spPr>
        <p:txBody>
          <a:bodyPr wrap="square" rtlCol="0">
            <a:spAutoFit/>
          </a:bodyPr>
          <a:lstStyle/>
          <a:p>
            <a:r>
              <a:rPr lang="en-GB" sz="3200" b="1" dirty="0">
                <a:solidFill>
                  <a:srgbClr val="772B1A"/>
                </a:solidFill>
              </a:rPr>
              <a:t>lecturer@college.ac.uk</a:t>
            </a:r>
          </a:p>
        </p:txBody>
      </p:sp>
    </p:spTree>
    <p:extLst>
      <p:ext uri="{BB962C8B-B14F-4D97-AF65-F5344CB8AC3E}">
        <p14:creationId xmlns:p14="http://schemas.microsoft.com/office/powerpoint/2010/main" val="4557643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693319"/>
          </a:xfrm>
          <a:prstGeom prst="rect">
            <a:avLst/>
          </a:prstGeom>
        </p:spPr>
        <p:txBody>
          <a:bodyPr>
            <a:spAutoFit/>
          </a:bodyPr>
          <a:lstStyle/>
          <a:p>
            <a:r>
              <a:rPr lang="en-GB" b="1" dirty="0">
                <a:solidFill>
                  <a:srgbClr val="800000"/>
                </a:solidFill>
              </a:rPr>
              <a:t>Options: </a:t>
            </a:r>
          </a:p>
          <a:p>
            <a:r>
              <a:rPr lang="en-GB" dirty="0">
                <a:solidFill>
                  <a:srgbClr val="800000"/>
                </a:solidFill>
              </a:rPr>
              <a:t>Safety boots and shoes with protective toe caps and penetration-resistant mid-sole, gaiters, leggings, spats. </a:t>
            </a:r>
          </a:p>
          <a:p>
            <a:endParaRPr lang="en-GB" dirty="0">
              <a:solidFill>
                <a:srgbClr val="800000"/>
              </a:solidFill>
            </a:endParaRPr>
          </a:p>
          <a:p>
            <a:r>
              <a:rPr lang="en-GB" b="1" dirty="0">
                <a:solidFill>
                  <a:srgbClr val="800000"/>
                </a:solidFill>
              </a:rPr>
              <a:t>Hazards: </a:t>
            </a:r>
          </a:p>
          <a:p>
            <a:r>
              <a:rPr lang="en-GB" dirty="0">
                <a:solidFill>
                  <a:srgbClr val="800000"/>
                </a:solidFill>
              </a:rPr>
              <a:t>Wet, electrostatic build-up, slipping, cuts and punctures, falling objects, metal and chemical splash, abrasion.</a:t>
            </a:r>
            <a:r>
              <a:rPr lang="en-GB" b="1" dirty="0">
                <a:solidFill>
                  <a:srgbClr val="800000"/>
                </a:solidFill>
              </a:rPr>
              <a:t> </a:t>
            </a:r>
          </a:p>
          <a:p>
            <a:endParaRPr lang="en-GB" b="1" dirty="0">
              <a:solidFill>
                <a:srgbClr val="800000"/>
              </a:solidFill>
            </a:endParaRPr>
          </a:p>
          <a:p>
            <a:r>
              <a:rPr lang="en-GB" b="1" dirty="0">
                <a:solidFill>
                  <a:srgbClr val="800000"/>
                </a:solidFill>
              </a:rPr>
              <a:t>Note: </a:t>
            </a:r>
            <a:r>
              <a:rPr lang="en-GB" dirty="0">
                <a:solidFill>
                  <a:srgbClr val="800000"/>
                </a:solidFill>
              </a:rPr>
              <a:t>Footwear can have a variety of sole patterns and materials to help prevent slips in different conditions, including oil or chemical-resistant soles. It can also be anti-static, electrically conductive or thermally insulating. It is important that the appropriate footwear is selected for the risks identified</a:t>
            </a:r>
          </a:p>
        </p:txBody>
      </p:sp>
      <p:sp>
        <p:nvSpPr>
          <p:cNvPr id="9" name="Rectangle 8">
            <a:extLst>
              <a:ext uri="{FF2B5EF4-FFF2-40B4-BE49-F238E27FC236}">
                <a16:creationId xmlns:a16="http://schemas.microsoft.com/office/drawing/2014/main" id="{C7FB9C3A-41F2-4439-B453-4503BE245AAC}"/>
              </a:ext>
            </a:extLst>
          </p:cNvPr>
          <p:cNvSpPr/>
          <p:nvPr/>
        </p:nvSpPr>
        <p:spPr>
          <a:xfrm>
            <a:off x="5434309" y="1461449"/>
            <a:ext cx="4200894" cy="707886"/>
          </a:xfrm>
          <a:prstGeom prst="rect">
            <a:avLst/>
          </a:prstGeom>
          <a:noFill/>
        </p:spPr>
        <p:txBody>
          <a:bodyPr wrap="none" lIns="91440" tIns="45720" rIns="91440" bIns="45720">
            <a:spAutoFit/>
          </a:bodyPr>
          <a:lstStyle/>
          <a:p>
            <a:pPr algn="ctr"/>
            <a:r>
              <a:rPr lang="en-US" sz="4000" b="0" cap="none" spc="0" dirty="0">
                <a:ln w="0">
                  <a:solidFill>
                    <a:srgbClr val="800000"/>
                  </a:solidFill>
                </a:ln>
                <a:solidFill>
                  <a:srgbClr val="800000"/>
                </a:solidFill>
                <a:effectLst>
                  <a:outerShdw blurRad="38100" dist="19050" dir="2700000" algn="tl" rotWithShape="0">
                    <a:schemeClr val="dk1">
                      <a:alpha val="40000"/>
                    </a:schemeClr>
                  </a:outerShdw>
                </a:effectLst>
              </a:rPr>
              <a:t>Safety Boots/Shoes</a:t>
            </a:r>
          </a:p>
        </p:txBody>
      </p:sp>
      <p:pic>
        <p:nvPicPr>
          <p:cNvPr id="11" name="Picture 10">
            <a:extLst>
              <a:ext uri="{FF2B5EF4-FFF2-40B4-BE49-F238E27FC236}">
                <a16:creationId xmlns:a16="http://schemas.microsoft.com/office/drawing/2014/main" id="{E826762D-5404-422D-AFC9-25180D4D9E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13A48B9D-DDEA-48E2-B39F-AEA935C5010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52000" y="230535"/>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3458678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a:lum/>
            <a:extLst>
              <a:ext uri="{96DAC541-7B7A-43D3-8B79-37D633B846F1}">
                <asvg:svgBlip xmlns:asvg="http://schemas.microsoft.com/office/drawing/2016/SVG/main" r:embed="rId3"/>
              </a:ext>
            </a:extLst>
          </a:blip>
          <a:srcRect/>
          <a:stretch>
            <a:fillRect/>
          </a:stretch>
        </a:blipFill>
        <a:effectLst/>
      </p:bgPr>
    </p:bg>
    <p:spTree>
      <p:nvGrpSpPr>
        <p:cNvPr id="1" name=""/>
        <p:cNvGrpSpPr/>
        <p:nvPr/>
      </p:nvGrpSpPr>
      <p:grpSpPr>
        <a:xfrm>
          <a:off x="0" y="0"/>
          <a:ext cx="0" cy="0"/>
          <a:chOff x="0" y="0"/>
          <a:chExt cx="0" cy="0"/>
        </a:xfrm>
      </p:grpSpPr>
      <p:sp>
        <p:nvSpPr>
          <p:cNvPr id="13" name="Rectangle: Rounded Corners 12">
            <a:extLst>
              <a:ext uri="{FF2B5EF4-FFF2-40B4-BE49-F238E27FC236}">
                <a16:creationId xmlns:a16="http://schemas.microsoft.com/office/drawing/2014/main" id="{3AAB50BA-2613-4CAA-AAAE-E17C8BB10684}"/>
              </a:ext>
            </a:extLst>
          </p:cNvPr>
          <p:cNvSpPr/>
          <p:nvPr/>
        </p:nvSpPr>
        <p:spPr>
          <a:xfrm>
            <a:off x="194042" y="1359513"/>
            <a:ext cx="3840037" cy="5294372"/>
          </a:xfrm>
          <a:prstGeom prst="roundRect">
            <a:avLst>
              <a:gd name="adj" fmla="val 10052"/>
            </a:avLst>
          </a:prstGeom>
          <a:solidFill>
            <a:srgbClr val="F5D6CF"/>
          </a:solid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Rectangle: Rounded Corners 14">
            <a:extLst>
              <a:ext uri="{FF2B5EF4-FFF2-40B4-BE49-F238E27FC236}">
                <a16:creationId xmlns:a16="http://schemas.microsoft.com/office/drawing/2014/main" id="{B6231DB5-56CC-4A61-B786-CD52843DCD74}"/>
              </a:ext>
            </a:extLst>
          </p:cNvPr>
          <p:cNvSpPr/>
          <p:nvPr/>
        </p:nvSpPr>
        <p:spPr>
          <a:xfrm>
            <a:off x="8161467" y="1351356"/>
            <a:ext cx="3840037" cy="5294372"/>
          </a:xfrm>
          <a:prstGeom prst="roundRect">
            <a:avLst>
              <a:gd name="adj" fmla="val 10052"/>
            </a:avLst>
          </a:prstGeom>
          <a:solidFill>
            <a:srgbClr val="F5D6CF"/>
          </a:solid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Rectangle: Rounded Corners 15">
            <a:extLst>
              <a:ext uri="{FF2B5EF4-FFF2-40B4-BE49-F238E27FC236}">
                <a16:creationId xmlns:a16="http://schemas.microsoft.com/office/drawing/2014/main" id="{BEB5E9D7-F8D5-4FA9-A033-69172ECF855E}"/>
              </a:ext>
            </a:extLst>
          </p:cNvPr>
          <p:cNvSpPr/>
          <p:nvPr/>
        </p:nvSpPr>
        <p:spPr>
          <a:xfrm>
            <a:off x="4173664" y="4118428"/>
            <a:ext cx="3840037" cy="2527300"/>
          </a:xfrm>
          <a:prstGeom prst="roundRect">
            <a:avLst>
              <a:gd name="adj" fmla="val 10052"/>
            </a:avLst>
          </a:prstGeom>
          <a:solidFill>
            <a:srgbClr val="F5D6CF"/>
          </a:solid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Rectangle: Rounded Corners 13">
            <a:extLst>
              <a:ext uri="{FF2B5EF4-FFF2-40B4-BE49-F238E27FC236}">
                <a16:creationId xmlns:a16="http://schemas.microsoft.com/office/drawing/2014/main" id="{ADAAC70C-5208-4BF9-B283-9967D5E1453A}"/>
              </a:ext>
            </a:extLst>
          </p:cNvPr>
          <p:cNvSpPr/>
          <p:nvPr/>
        </p:nvSpPr>
        <p:spPr>
          <a:xfrm>
            <a:off x="4173665" y="1333276"/>
            <a:ext cx="3840037" cy="2655294"/>
          </a:xfrm>
          <a:prstGeom prst="roundRect">
            <a:avLst>
              <a:gd name="adj" fmla="val 10052"/>
            </a:avLst>
          </a:prstGeom>
          <a:solidFill>
            <a:srgbClr val="F5D6CF"/>
          </a:solidFill>
          <a:ln w="38100">
            <a:solidFill>
              <a:srgbClr val="772B1A"/>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a:extLst>
              <a:ext uri="{FF2B5EF4-FFF2-40B4-BE49-F238E27FC236}">
                <a16:creationId xmlns:a16="http://schemas.microsoft.com/office/drawing/2014/main" id="{5CD94A56-6F33-49C5-8DF6-2FCC6BFDB41D}"/>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80609" y="1245880"/>
            <a:ext cx="720000" cy="720000"/>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D621F791-8648-4ABB-B653-6209E8D2689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8098" y="1245880"/>
            <a:ext cx="720000" cy="720000"/>
          </a:xfrm>
          <a:prstGeom prst="rect">
            <a:avLst/>
          </a:prstGeom>
          <a:ln>
            <a:noFill/>
          </a:ln>
          <a:effectLst>
            <a:outerShdw blurRad="292100" dist="139700" dir="2700000" algn="tl" rotWithShape="0">
              <a:srgbClr val="333333">
                <a:alpha val="65000"/>
              </a:srgbClr>
            </a:outerShdw>
          </a:effectLst>
        </p:spPr>
      </p:pic>
      <p:pic>
        <p:nvPicPr>
          <p:cNvPr id="10" name="Picture 9">
            <a:extLst>
              <a:ext uri="{FF2B5EF4-FFF2-40B4-BE49-F238E27FC236}">
                <a16:creationId xmlns:a16="http://schemas.microsoft.com/office/drawing/2014/main" id="{4F4C3E1A-5961-4DF3-9E43-04CE7C72F3C8}"/>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080608" y="3988570"/>
            <a:ext cx="720000" cy="72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F172F02E-F802-47B4-9CC9-5E17F8FCD8A7}"/>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106758" y="1245880"/>
            <a:ext cx="720000" cy="720000"/>
          </a:xfrm>
          <a:prstGeom prst="rect">
            <a:avLst/>
          </a:prstGeom>
          <a:ln>
            <a:noFill/>
          </a:ln>
          <a:effectLst>
            <a:outerShdw blurRad="292100" dist="139700" dir="2700000" algn="tl" rotWithShape="0">
              <a:srgbClr val="333333">
                <a:alpha val="65000"/>
              </a:srgbClr>
            </a:outerShdw>
          </a:effectLst>
        </p:spPr>
      </p:pic>
      <p:sp>
        <p:nvSpPr>
          <p:cNvPr id="2" name="Rectangle 1">
            <a:extLst>
              <a:ext uri="{FF2B5EF4-FFF2-40B4-BE49-F238E27FC236}">
                <a16:creationId xmlns:a16="http://schemas.microsoft.com/office/drawing/2014/main" id="{71AFB186-0BF3-4934-B5E3-3469F406B8BA}"/>
              </a:ext>
            </a:extLst>
          </p:cNvPr>
          <p:cNvSpPr/>
          <p:nvPr/>
        </p:nvSpPr>
        <p:spPr>
          <a:xfrm>
            <a:off x="4173664" y="1905867"/>
            <a:ext cx="3680368" cy="646331"/>
          </a:xfrm>
          <a:prstGeom prst="rect">
            <a:avLst/>
          </a:prstGeom>
        </p:spPr>
        <p:txBody>
          <a:bodyPr wrap="square">
            <a:spAutoFit/>
          </a:bodyPr>
          <a:lstStyle/>
          <a:p>
            <a:r>
              <a:rPr lang="en-GB" dirty="0">
                <a:solidFill>
                  <a:srgbClr val="800000"/>
                </a:solidFill>
              </a:rPr>
              <a:t>Personal Protective Equipment At Work Regulation 1992.pdf</a:t>
            </a:r>
          </a:p>
        </p:txBody>
      </p:sp>
      <p:sp>
        <p:nvSpPr>
          <p:cNvPr id="3" name="Rectangle 2">
            <a:extLst>
              <a:ext uri="{FF2B5EF4-FFF2-40B4-BE49-F238E27FC236}">
                <a16:creationId xmlns:a16="http://schemas.microsoft.com/office/drawing/2014/main" id="{F7781854-6FE6-46F5-82D0-ECAA947BEBFE}"/>
              </a:ext>
            </a:extLst>
          </p:cNvPr>
          <p:cNvSpPr/>
          <p:nvPr/>
        </p:nvSpPr>
        <p:spPr>
          <a:xfrm>
            <a:off x="8315249" y="1965880"/>
            <a:ext cx="3305251" cy="923330"/>
          </a:xfrm>
          <a:prstGeom prst="rect">
            <a:avLst/>
          </a:prstGeom>
        </p:spPr>
        <p:txBody>
          <a:bodyPr wrap="square">
            <a:spAutoFit/>
          </a:bodyPr>
          <a:lstStyle/>
          <a:p>
            <a:r>
              <a:rPr lang="en-GB" dirty="0">
                <a:hlinkClick r:id="rId8"/>
              </a:rPr>
              <a:t>https://www.youtube.com/watch?v=q2yAHDkC6Nw</a:t>
            </a:r>
            <a:endParaRPr lang="en-GB" dirty="0"/>
          </a:p>
          <a:p>
            <a:endParaRPr lang="en-GB" dirty="0"/>
          </a:p>
        </p:txBody>
      </p:sp>
      <p:sp>
        <p:nvSpPr>
          <p:cNvPr id="5" name="Rectangle 4">
            <a:extLst>
              <a:ext uri="{FF2B5EF4-FFF2-40B4-BE49-F238E27FC236}">
                <a16:creationId xmlns:a16="http://schemas.microsoft.com/office/drawing/2014/main" id="{EB05CA1A-55FA-4A7B-A776-33781B3E5C63}"/>
              </a:ext>
            </a:extLst>
          </p:cNvPr>
          <p:cNvSpPr/>
          <p:nvPr/>
        </p:nvSpPr>
        <p:spPr>
          <a:xfrm>
            <a:off x="8315249" y="2660923"/>
            <a:ext cx="3305251" cy="923330"/>
          </a:xfrm>
          <a:prstGeom prst="rect">
            <a:avLst/>
          </a:prstGeom>
        </p:spPr>
        <p:txBody>
          <a:bodyPr wrap="square">
            <a:spAutoFit/>
          </a:bodyPr>
          <a:lstStyle/>
          <a:p>
            <a:r>
              <a:rPr lang="en-GB" dirty="0">
                <a:hlinkClick r:id="rId9"/>
              </a:rPr>
              <a:t>https://www.youtube.com/watch?v=GRQ0iDq5UfM</a:t>
            </a:r>
            <a:endParaRPr lang="en-GB" dirty="0"/>
          </a:p>
          <a:p>
            <a:endParaRPr lang="en-GB" dirty="0"/>
          </a:p>
        </p:txBody>
      </p:sp>
      <p:sp>
        <p:nvSpPr>
          <p:cNvPr id="7" name="Rectangle 6">
            <a:extLst>
              <a:ext uri="{FF2B5EF4-FFF2-40B4-BE49-F238E27FC236}">
                <a16:creationId xmlns:a16="http://schemas.microsoft.com/office/drawing/2014/main" id="{60575456-B056-4A64-8CE0-76C768C6543A}"/>
              </a:ext>
            </a:extLst>
          </p:cNvPr>
          <p:cNvSpPr/>
          <p:nvPr/>
        </p:nvSpPr>
        <p:spPr>
          <a:xfrm>
            <a:off x="8315249" y="3305415"/>
            <a:ext cx="3305251" cy="923330"/>
          </a:xfrm>
          <a:prstGeom prst="rect">
            <a:avLst/>
          </a:prstGeom>
        </p:spPr>
        <p:txBody>
          <a:bodyPr wrap="square">
            <a:spAutoFit/>
          </a:bodyPr>
          <a:lstStyle/>
          <a:p>
            <a:r>
              <a:rPr lang="en-GB" dirty="0">
                <a:hlinkClick r:id="rId10"/>
              </a:rPr>
              <a:t>https://www.youtube.com/watch?v=XVNMj0ZxZsI</a:t>
            </a:r>
            <a:endParaRPr lang="en-GB" dirty="0"/>
          </a:p>
          <a:p>
            <a:endParaRPr lang="en-GB" dirty="0"/>
          </a:p>
        </p:txBody>
      </p:sp>
      <p:sp>
        <p:nvSpPr>
          <p:cNvPr id="9" name="Rectangle 8">
            <a:extLst>
              <a:ext uri="{FF2B5EF4-FFF2-40B4-BE49-F238E27FC236}">
                <a16:creationId xmlns:a16="http://schemas.microsoft.com/office/drawing/2014/main" id="{FC376C5B-4B22-4BDE-90B6-081A1FD2E1FB}"/>
              </a:ext>
            </a:extLst>
          </p:cNvPr>
          <p:cNvSpPr/>
          <p:nvPr/>
        </p:nvSpPr>
        <p:spPr>
          <a:xfrm>
            <a:off x="4173663" y="2446869"/>
            <a:ext cx="3133427" cy="646331"/>
          </a:xfrm>
          <a:prstGeom prst="rect">
            <a:avLst/>
          </a:prstGeom>
        </p:spPr>
        <p:txBody>
          <a:bodyPr wrap="square">
            <a:spAutoFit/>
          </a:bodyPr>
          <a:lstStyle/>
          <a:p>
            <a:r>
              <a:rPr lang="en-GB" dirty="0">
                <a:solidFill>
                  <a:srgbClr val="800000"/>
                </a:solidFill>
              </a:rPr>
              <a:t>Personal Protective Equipment at Work - A Brief Guide.pdf</a:t>
            </a:r>
          </a:p>
        </p:txBody>
      </p:sp>
      <p:sp>
        <p:nvSpPr>
          <p:cNvPr id="11" name="Rectangle 10">
            <a:extLst>
              <a:ext uri="{FF2B5EF4-FFF2-40B4-BE49-F238E27FC236}">
                <a16:creationId xmlns:a16="http://schemas.microsoft.com/office/drawing/2014/main" id="{CD784EBF-18DD-4135-8967-D8271207F32A}"/>
              </a:ext>
            </a:extLst>
          </p:cNvPr>
          <p:cNvSpPr/>
          <p:nvPr/>
        </p:nvSpPr>
        <p:spPr>
          <a:xfrm>
            <a:off x="4173663" y="3311036"/>
            <a:ext cx="3458821" cy="646331"/>
          </a:xfrm>
          <a:prstGeom prst="rect">
            <a:avLst/>
          </a:prstGeom>
        </p:spPr>
        <p:txBody>
          <a:bodyPr wrap="square">
            <a:spAutoFit/>
          </a:bodyPr>
          <a:lstStyle/>
          <a:p>
            <a:r>
              <a:rPr lang="en-GB" dirty="0">
                <a:solidFill>
                  <a:srgbClr val="800000"/>
                </a:solidFill>
              </a:rPr>
              <a:t>OSHA - Personal Protective Equipment.pdf</a:t>
            </a:r>
          </a:p>
        </p:txBody>
      </p:sp>
      <p:sp>
        <p:nvSpPr>
          <p:cNvPr id="19" name="Rectangle 18">
            <a:extLst>
              <a:ext uri="{FF2B5EF4-FFF2-40B4-BE49-F238E27FC236}">
                <a16:creationId xmlns:a16="http://schemas.microsoft.com/office/drawing/2014/main" id="{B4A2520F-5C0B-49B2-96DF-EB5425043D98}"/>
              </a:ext>
            </a:extLst>
          </p:cNvPr>
          <p:cNvSpPr/>
          <p:nvPr/>
        </p:nvSpPr>
        <p:spPr>
          <a:xfrm>
            <a:off x="194055" y="2037200"/>
            <a:ext cx="3598606" cy="923330"/>
          </a:xfrm>
          <a:prstGeom prst="rect">
            <a:avLst/>
          </a:prstGeom>
        </p:spPr>
        <p:txBody>
          <a:bodyPr wrap="square">
            <a:spAutoFit/>
          </a:bodyPr>
          <a:lstStyle/>
          <a:p>
            <a:r>
              <a:rPr lang="en-GB" dirty="0">
                <a:hlinkClick r:id="rId11"/>
              </a:rPr>
              <a:t>http://www.hse.gov.uk/toolbox/ppe.htm</a:t>
            </a:r>
            <a:endParaRPr lang="en-GB" dirty="0"/>
          </a:p>
          <a:p>
            <a:endParaRPr lang="en-GB" dirty="0"/>
          </a:p>
        </p:txBody>
      </p:sp>
      <p:sp>
        <p:nvSpPr>
          <p:cNvPr id="21" name="Rectangle 20">
            <a:extLst>
              <a:ext uri="{FF2B5EF4-FFF2-40B4-BE49-F238E27FC236}">
                <a16:creationId xmlns:a16="http://schemas.microsoft.com/office/drawing/2014/main" id="{5520C748-F462-4945-A953-0C6A7CB7E557}"/>
              </a:ext>
            </a:extLst>
          </p:cNvPr>
          <p:cNvSpPr/>
          <p:nvPr/>
        </p:nvSpPr>
        <p:spPr>
          <a:xfrm>
            <a:off x="203267" y="2750997"/>
            <a:ext cx="3580094" cy="923330"/>
          </a:xfrm>
          <a:prstGeom prst="rect">
            <a:avLst/>
          </a:prstGeom>
        </p:spPr>
        <p:txBody>
          <a:bodyPr wrap="square">
            <a:spAutoFit/>
          </a:bodyPr>
          <a:lstStyle/>
          <a:p>
            <a:r>
              <a:rPr lang="en-GB" dirty="0">
                <a:hlinkClick r:id="rId12"/>
              </a:rPr>
              <a:t>https://en.wikipedia.org/wiki/Personal_protective_equipment</a:t>
            </a:r>
            <a:endParaRPr lang="en-GB" dirty="0"/>
          </a:p>
          <a:p>
            <a:endParaRPr lang="en-GB" dirty="0"/>
          </a:p>
        </p:txBody>
      </p:sp>
      <p:grpSp>
        <p:nvGrpSpPr>
          <p:cNvPr id="17" name="Group 16">
            <a:extLst>
              <a:ext uri="{FF2B5EF4-FFF2-40B4-BE49-F238E27FC236}">
                <a16:creationId xmlns:a16="http://schemas.microsoft.com/office/drawing/2014/main" id="{323CC025-36B3-F595-F527-E5C3ED2AF51A}"/>
              </a:ext>
            </a:extLst>
          </p:cNvPr>
          <p:cNvGrpSpPr/>
          <p:nvPr/>
        </p:nvGrpSpPr>
        <p:grpSpPr>
          <a:xfrm>
            <a:off x="212652" y="237358"/>
            <a:ext cx="6506714" cy="954712"/>
            <a:chOff x="212651" y="244549"/>
            <a:chExt cx="7591647" cy="2105247"/>
          </a:xfrm>
        </p:grpSpPr>
        <p:sp>
          <p:nvSpPr>
            <p:cNvPr id="18" name="Right Triangle 17">
              <a:extLst>
                <a:ext uri="{FF2B5EF4-FFF2-40B4-BE49-F238E27FC236}">
                  <a16:creationId xmlns:a16="http://schemas.microsoft.com/office/drawing/2014/main" id="{B49CCFC9-583D-C8B9-56BC-DE2BD5293CFB}"/>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0" name="Rectangle 19">
              <a:extLst>
                <a:ext uri="{FF2B5EF4-FFF2-40B4-BE49-F238E27FC236}">
                  <a16:creationId xmlns:a16="http://schemas.microsoft.com/office/drawing/2014/main" id="{6E89DEF8-F1FC-129A-2CDA-2A8860CFE22F}"/>
                </a:ext>
              </a:extLst>
            </p:cNvPr>
            <p:cNvSpPr/>
            <p:nvPr/>
          </p:nvSpPr>
          <p:spPr>
            <a:xfrm rot="21009592">
              <a:off x="2337245" y="385623"/>
              <a:ext cx="2100708" cy="1696704"/>
            </a:xfrm>
            <a:prstGeom prst="rect">
              <a:avLst/>
            </a:prstGeom>
            <a:noFill/>
            <a:effectLst>
              <a:glow rad="127000">
                <a:srgbClr val="1F6165"/>
              </a:glow>
            </a:effectLst>
          </p:spPr>
          <p:txBody>
            <a:bodyPr wrap="none" lIns="91440" tIns="45720" rIns="91440" bIns="45720">
              <a:spAutoFit/>
            </a:bodyPr>
            <a:lstStyle/>
            <a:p>
              <a:pPr algn="ctr"/>
              <a:r>
                <a:rPr lang="en-US" sz="44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Resources.</a:t>
              </a:r>
            </a:p>
          </p:txBody>
        </p:sp>
      </p:grpSp>
    </p:spTree>
    <p:extLst>
      <p:ext uri="{BB962C8B-B14F-4D97-AF65-F5344CB8AC3E}">
        <p14:creationId xmlns:p14="http://schemas.microsoft.com/office/powerpoint/2010/main" val="954916814"/>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48147893-57E3-C481-EF79-1811BDFEEDBD}"/>
            </a:ext>
          </a:extLst>
        </p:cNvPr>
        <p:cNvGrpSpPr/>
        <p:nvPr/>
      </p:nvGrpSpPr>
      <p:grpSpPr>
        <a:xfrm>
          <a:off x="0" y="0"/>
          <a:ext cx="0" cy="0"/>
          <a:chOff x="0" y="0"/>
          <a:chExt cx="0" cy="0"/>
        </a:xfrm>
      </p:grpSpPr>
      <p:grpSp>
        <p:nvGrpSpPr>
          <p:cNvPr id="2" name="Group 1">
            <a:extLst>
              <a:ext uri="{FF2B5EF4-FFF2-40B4-BE49-F238E27FC236}">
                <a16:creationId xmlns:a16="http://schemas.microsoft.com/office/drawing/2014/main" id="{2BC7EF49-1406-3484-A20A-2277179B3661}"/>
              </a:ext>
            </a:extLst>
          </p:cNvPr>
          <p:cNvGrpSpPr/>
          <p:nvPr/>
        </p:nvGrpSpPr>
        <p:grpSpPr>
          <a:xfrm>
            <a:off x="212652" y="237358"/>
            <a:ext cx="6506714" cy="954712"/>
            <a:chOff x="212651" y="244549"/>
            <a:chExt cx="7591647" cy="2105247"/>
          </a:xfrm>
        </p:grpSpPr>
        <p:sp>
          <p:nvSpPr>
            <p:cNvPr id="3" name="Right Triangle 2">
              <a:extLst>
                <a:ext uri="{FF2B5EF4-FFF2-40B4-BE49-F238E27FC236}">
                  <a16:creationId xmlns:a16="http://schemas.microsoft.com/office/drawing/2014/main" id="{A41649F0-2981-0F04-22A1-E2CDBF9D2B95}"/>
                </a:ext>
              </a:extLst>
            </p:cNvPr>
            <p:cNvSpPr/>
            <p:nvPr/>
          </p:nvSpPr>
          <p:spPr>
            <a:xfrm flipV="1">
              <a:off x="212651" y="244549"/>
              <a:ext cx="7591647" cy="2105247"/>
            </a:xfrm>
            <a:prstGeom prst="rtTriangle">
              <a:avLst/>
            </a:prstGeom>
            <a:solidFill>
              <a:srgbClr val="800000"/>
            </a:solidFill>
            <a:ln>
              <a:solidFill>
                <a:srgbClr val="F0F8FD"/>
              </a:solidFill>
            </a:ln>
            <a:effectLst>
              <a:glow rad="228600">
                <a:srgbClr val="800000">
                  <a:alpha val="40000"/>
                </a:srgbClr>
              </a:glo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E04E016D-EF79-EA9C-D676-FB9C59D01A36}"/>
                </a:ext>
              </a:extLst>
            </p:cNvPr>
            <p:cNvSpPr/>
            <p:nvPr/>
          </p:nvSpPr>
          <p:spPr>
            <a:xfrm rot="21009592">
              <a:off x="2257127" y="385623"/>
              <a:ext cx="2260954" cy="1696704"/>
            </a:xfrm>
            <a:prstGeom prst="rect">
              <a:avLst/>
            </a:prstGeom>
            <a:noFill/>
            <a:effectLst>
              <a:glow rad="127000">
                <a:srgbClr val="1F6165"/>
              </a:glow>
            </a:effectLst>
          </p:spPr>
          <p:txBody>
            <a:bodyPr wrap="none" lIns="91440" tIns="45720" rIns="91440" bIns="45720">
              <a:spAutoFit/>
            </a:bodyPr>
            <a:lstStyle/>
            <a:p>
              <a:pPr algn="ctr"/>
              <a:r>
                <a:rPr lang="en-US" sz="4400" b="0" cap="none" spc="0" dirty="0">
                  <a:ln w="0"/>
                  <a:solidFill>
                    <a:schemeClr val="bg1"/>
                  </a:solidFill>
                  <a:effectLst>
                    <a:glow rad="139700">
                      <a:srgbClr val="800000">
                        <a:alpha val="40000"/>
                      </a:srgbClr>
                    </a:glow>
                    <a:outerShdw blurRad="38100" dist="19050" dir="2700000" algn="tl" rotWithShape="0">
                      <a:schemeClr val="dk1">
                        <a:alpha val="40000"/>
                      </a:schemeClr>
                    </a:outerShdw>
                  </a:effectLst>
                  <a:latin typeface="MisterEarl BT" panose="03080802020302020203" pitchFamily="66" charset="0"/>
                </a:rPr>
                <a:t>Thank You.</a:t>
              </a:r>
            </a:p>
          </p:txBody>
        </p:sp>
      </p:grpSp>
      <p:sp>
        <p:nvSpPr>
          <p:cNvPr id="6" name="TextBox 5">
            <a:extLst>
              <a:ext uri="{FF2B5EF4-FFF2-40B4-BE49-F238E27FC236}">
                <a16:creationId xmlns:a16="http://schemas.microsoft.com/office/drawing/2014/main" id="{9B91BCA5-84AB-81E0-EE32-8F62A3871286}"/>
              </a:ext>
            </a:extLst>
          </p:cNvPr>
          <p:cNvSpPr txBox="1"/>
          <p:nvPr/>
        </p:nvSpPr>
        <p:spPr>
          <a:xfrm>
            <a:off x="941847" y="1663669"/>
            <a:ext cx="4684661" cy="2677656"/>
          </a:xfrm>
          <a:prstGeom prst="rect">
            <a:avLst/>
          </a:prstGeom>
          <a:noFill/>
        </p:spPr>
        <p:txBody>
          <a:bodyPr wrap="square" rtlCol="0">
            <a:spAutoFit/>
          </a:bodyPr>
          <a:lstStyle/>
          <a:p>
            <a:r>
              <a:rPr lang="en-GB" sz="2400" dirty="0">
                <a:solidFill>
                  <a:srgbClr val="772B1A"/>
                </a:solidFill>
              </a:rPr>
              <a:t>We would like to take this opportunity to thank you for using this material. If you have any questions or suggestion on this or any other learning material produced by Educon please email: </a:t>
            </a:r>
          </a:p>
        </p:txBody>
      </p:sp>
      <p:sp>
        <p:nvSpPr>
          <p:cNvPr id="8" name="TextBox 7">
            <a:extLst>
              <a:ext uri="{FF2B5EF4-FFF2-40B4-BE49-F238E27FC236}">
                <a16:creationId xmlns:a16="http://schemas.microsoft.com/office/drawing/2014/main" id="{48BA0D46-2DBF-9E54-93A4-A8518D171ADB}"/>
              </a:ext>
            </a:extLst>
          </p:cNvPr>
          <p:cNvSpPr txBox="1"/>
          <p:nvPr/>
        </p:nvSpPr>
        <p:spPr>
          <a:xfrm>
            <a:off x="1288434" y="4774290"/>
            <a:ext cx="6048887" cy="584775"/>
          </a:xfrm>
          <a:prstGeom prst="rect">
            <a:avLst/>
          </a:prstGeom>
          <a:noFill/>
        </p:spPr>
        <p:txBody>
          <a:bodyPr wrap="square" rtlCol="0">
            <a:spAutoFit/>
          </a:bodyPr>
          <a:lstStyle/>
          <a:p>
            <a:r>
              <a:rPr lang="en-GB" sz="3200" b="1" dirty="0">
                <a:solidFill>
                  <a:srgbClr val="772B1A"/>
                </a:solidFill>
              </a:rPr>
              <a:t>educon.rix@gmail.com</a:t>
            </a:r>
          </a:p>
        </p:txBody>
      </p:sp>
      <p:pic>
        <p:nvPicPr>
          <p:cNvPr id="10" name="Picture 9">
            <a:extLst>
              <a:ext uri="{FF2B5EF4-FFF2-40B4-BE49-F238E27FC236}">
                <a16:creationId xmlns:a16="http://schemas.microsoft.com/office/drawing/2014/main" id="{A57B967E-E85C-7691-61DD-E84A67201B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24302" y="951005"/>
            <a:ext cx="4320000" cy="432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08375192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139321"/>
          </a:xfrm>
          <a:prstGeom prst="rect">
            <a:avLst/>
          </a:prstGeom>
        </p:spPr>
        <p:txBody>
          <a:bodyPr>
            <a:spAutoFit/>
          </a:bodyPr>
          <a:lstStyle/>
          <a:p>
            <a:r>
              <a:rPr lang="en-GB" b="1" dirty="0">
                <a:solidFill>
                  <a:srgbClr val="800000"/>
                </a:solidFill>
              </a:rPr>
              <a:t>Options:</a:t>
            </a:r>
          </a:p>
          <a:p>
            <a:r>
              <a:rPr lang="en-GB" dirty="0">
                <a:solidFill>
                  <a:srgbClr val="800000"/>
                </a:solidFill>
              </a:rPr>
              <a:t>Safety spectacles, goggles, face-shields, visors</a:t>
            </a:r>
          </a:p>
          <a:p>
            <a:endParaRPr lang="en-GB" dirty="0">
              <a:solidFill>
                <a:srgbClr val="800000"/>
              </a:solidFill>
            </a:endParaRPr>
          </a:p>
          <a:p>
            <a:r>
              <a:rPr lang="en-GB" b="1" dirty="0">
                <a:solidFill>
                  <a:srgbClr val="800000"/>
                </a:solidFill>
              </a:rPr>
              <a:t>Hazards:</a:t>
            </a:r>
          </a:p>
          <a:p>
            <a:r>
              <a:rPr lang="en-GB" dirty="0">
                <a:solidFill>
                  <a:srgbClr val="800000"/>
                </a:solidFill>
              </a:rPr>
              <a:t> Chemical or metal splash, dust, projectiles, gas and vapour, radiation</a:t>
            </a:r>
          </a:p>
          <a:p>
            <a:endParaRPr lang="en-GB" dirty="0">
              <a:solidFill>
                <a:srgbClr val="800000"/>
              </a:solidFill>
            </a:endParaRPr>
          </a:p>
          <a:p>
            <a:r>
              <a:rPr lang="en-GB" b="1" dirty="0">
                <a:solidFill>
                  <a:srgbClr val="800000"/>
                </a:solidFill>
              </a:rPr>
              <a:t>Note:</a:t>
            </a:r>
          </a:p>
          <a:p>
            <a:r>
              <a:rPr lang="en-GB" dirty="0">
                <a:solidFill>
                  <a:srgbClr val="800000"/>
                </a:solidFill>
              </a:rPr>
              <a:t>Make sure the eye protection has the right combination of impact/dust/ splash/molten metal eye protection for the task and fits the user properly. </a:t>
            </a:r>
          </a:p>
        </p:txBody>
      </p:sp>
      <p:sp>
        <p:nvSpPr>
          <p:cNvPr id="9" name="Rectangle 8">
            <a:extLst>
              <a:ext uri="{FF2B5EF4-FFF2-40B4-BE49-F238E27FC236}">
                <a16:creationId xmlns:a16="http://schemas.microsoft.com/office/drawing/2014/main" id="{C7FB9C3A-41F2-4439-B453-4503BE245AAC}"/>
              </a:ext>
            </a:extLst>
          </p:cNvPr>
          <p:cNvSpPr/>
          <p:nvPr/>
        </p:nvSpPr>
        <p:spPr>
          <a:xfrm>
            <a:off x="5408825" y="1523775"/>
            <a:ext cx="4166975" cy="646331"/>
          </a:xfrm>
          <a:prstGeom prst="rect">
            <a:avLst/>
          </a:prstGeom>
          <a:noFill/>
        </p:spPr>
        <p:txBody>
          <a:bodyPr wrap="none" lIns="91440" tIns="45720" rIns="91440" bIns="45720">
            <a:spAutoFit/>
          </a:bodyPr>
          <a:lstStyle/>
          <a:p>
            <a:pPr algn="ctr"/>
            <a:r>
              <a:rPr lang="en-US" sz="3600" b="0" cap="none" spc="0" dirty="0">
                <a:ln w="0">
                  <a:solidFill>
                    <a:srgbClr val="800000"/>
                  </a:solidFill>
                </a:ln>
                <a:solidFill>
                  <a:srgbClr val="800000"/>
                </a:solidFill>
                <a:effectLst>
                  <a:outerShdw blurRad="38100" dist="19050" dir="2700000" algn="tl" rotWithShape="0">
                    <a:schemeClr val="dk1">
                      <a:alpha val="40000"/>
                    </a:schemeClr>
                  </a:outerShdw>
                </a:effectLst>
              </a:rPr>
              <a:t>Safety Specs/Goggles</a:t>
            </a:r>
          </a:p>
        </p:txBody>
      </p:sp>
      <p:pic>
        <p:nvPicPr>
          <p:cNvPr id="11" name="Picture 10">
            <a:extLst>
              <a:ext uri="{FF2B5EF4-FFF2-40B4-BE49-F238E27FC236}">
                <a16:creationId xmlns:a16="http://schemas.microsoft.com/office/drawing/2014/main" id="{66599975-F6CF-4A24-869B-BDD194089F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F42199D7-5993-4FD4-AEDC-17F70A3A501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34286"/>
            <a:ext cx="2088000" cy="2088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069186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Rectangle: Top Corners Snipped 44">
            <a:extLst>
              <a:ext uri="{FF2B5EF4-FFF2-40B4-BE49-F238E27FC236}">
                <a16:creationId xmlns:a16="http://schemas.microsoft.com/office/drawing/2014/main" id="{51C9B307-AEAA-4B7E-B1F7-014CA7860714}"/>
              </a:ext>
            </a:extLst>
          </p:cNvPr>
          <p:cNvSpPr/>
          <p:nvPr/>
        </p:nvSpPr>
        <p:spPr>
          <a:xfrm rot="5400000">
            <a:off x="3441249" y="-3228976"/>
            <a:ext cx="979714" cy="7862211"/>
          </a:xfrm>
          <a:prstGeom prst="snip2SameRect">
            <a:avLst/>
          </a:prstGeom>
          <a:solidFill>
            <a:srgbClr val="772B1A"/>
          </a:solidFill>
          <a:ln>
            <a:solidFill>
              <a:srgbClr val="772B1A"/>
            </a:solid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Rectangle 3">
            <a:extLst>
              <a:ext uri="{FF2B5EF4-FFF2-40B4-BE49-F238E27FC236}">
                <a16:creationId xmlns:a16="http://schemas.microsoft.com/office/drawing/2014/main" id="{2E8922C6-9F9D-44BC-B083-B31729A7EDC2}"/>
              </a:ext>
            </a:extLst>
          </p:cNvPr>
          <p:cNvSpPr/>
          <p:nvPr/>
        </p:nvSpPr>
        <p:spPr>
          <a:xfrm>
            <a:off x="0" y="212272"/>
            <a:ext cx="6223000" cy="1077218"/>
          </a:xfrm>
          <a:prstGeom prst="rect">
            <a:avLst/>
          </a:prstGeom>
          <a:noFill/>
        </p:spPr>
        <p:txBody>
          <a:bodyPr wrap="square" lIns="91440" tIns="45720" rIns="91440" bIns="45720">
            <a:spAutoFit/>
          </a:bodyPr>
          <a:lstStyle/>
          <a:p>
            <a:r>
              <a:rPr lang="en-US" sz="3200" b="0" cap="none" spc="0" dirty="0">
                <a:ln w="0"/>
                <a:solidFill>
                  <a:schemeClr val="bg1"/>
                </a:solidFill>
                <a:effectLst>
                  <a:outerShdw blurRad="38100" dist="19050" dir="2700000" algn="tl" rotWithShape="0">
                    <a:schemeClr val="dk1">
                      <a:alpha val="40000"/>
                    </a:schemeClr>
                  </a:outerShdw>
                </a:effectLst>
              </a:rPr>
              <a:t>Types of Personal Protective Equipment (PPE).</a:t>
            </a:r>
          </a:p>
        </p:txBody>
      </p:sp>
      <p:pic>
        <p:nvPicPr>
          <p:cNvPr id="5" name="Picture 4" descr="A picture containing building&#10;&#10;Description automatically generated">
            <a:extLst>
              <a:ext uri="{FF2B5EF4-FFF2-40B4-BE49-F238E27FC236}">
                <a16:creationId xmlns:a16="http://schemas.microsoft.com/office/drawing/2014/main" id="{6D48E3DE-A574-49DA-B6BD-F7CB86F3AFEE}"/>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193" y="317254"/>
            <a:ext cx="769749" cy="769749"/>
          </a:xfrm>
          <a:prstGeom prst="rect">
            <a:avLst/>
          </a:prstGeom>
          <a:ln>
            <a:noFill/>
          </a:ln>
          <a:effectLst>
            <a:outerShdw blurRad="292100" dist="139700" dir="2700000" algn="tl" rotWithShape="0">
              <a:srgbClr val="333333">
                <a:alpha val="65000"/>
              </a:srgbClr>
            </a:outerShdw>
          </a:effectLst>
        </p:spPr>
      </p:pic>
      <p:sp>
        <p:nvSpPr>
          <p:cNvPr id="2" name="Rectangle: Rounded Corners 1">
            <a:extLst>
              <a:ext uri="{FF2B5EF4-FFF2-40B4-BE49-F238E27FC236}">
                <a16:creationId xmlns:a16="http://schemas.microsoft.com/office/drawing/2014/main" id="{505D9917-5AEB-4B23-8474-15550D8656C2}"/>
              </a:ext>
            </a:extLst>
          </p:cNvPr>
          <p:cNvSpPr/>
          <p:nvPr/>
        </p:nvSpPr>
        <p:spPr>
          <a:xfrm>
            <a:off x="9677399" y="212272"/>
            <a:ext cx="2020405" cy="2124527"/>
          </a:xfrm>
          <a:prstGeom prst="roundRect">
            <a:avLst>
              <a:gd name="adj" fmla="val 2645"/>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Rectangle: Rounded Corners 5">
            <a:extLst>
              <a:ext uri="{FF2B5EF4-FFF2-40B4-BE49-F238E27FC236}">
                <a16:creationId xmlns:a16="http://schemas.microsoft.com/office/drawing/2014/main" id="{DCB12847-B4C3-42DF-9BA3-1DDDE563E7F2}"/>
              </a:ext>
            </a:extLst>
          </p:cNvPr>
          <p:cNvSpPr/>
          <p:nvPr/>
        </p:nvSpPr>
        <p:spPr>
          <a:xfrm>
            <a:off x="140804" y="1355272"/>
            <a:ext cx="5142395" cy="5290456"/>
          </a:xfrm>
          <a:prstGeom prst="roundRect">
            <a:avLst>
              <a:gd name="adj" fmla="val 961"/>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Rectangle: Rounded Corners 6">
            <a:extLst>
              <a:ext uri="{FF2B5EF4-FFF2-40B4-BE49-F238E27FC236}">
                <a16:creationId xmlns:a16="http://schemas.microsoft.com/office/drawing/2014/main" id="{42F357B8-E0DA-472A-8A46-44150F14740F}"/>
              </a:ext>
            </a:extLst>
          </p:cNvPr>
          <p:cNvSpPr/>
          <p:nvPr/>
        </p:nvSpPr>
        <p:spPr>
          <a:xfrm>
            <a:off x="5384800" y="1357084"/>
            <a:ext cx="4191000" cy="979715"/>
          </a:xfrm>
          <a:prstGeom prst="roundRect">
            <a:avLst>
              <a:gd name="adj" fmla="val 515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Rectangle: Rounded Corners 7">
            <a:extLst>
              <a:ext uri="{FF2B5EF4-FFF2-40B4-BE49-F238E27FC236}">
                <a16:creationId xmlns:a16="http://schemas.microsoft.com/office/drawing/2014/main" id="{D4033105-B61E-461A-8B2D-FC1AE6B584EB}"/>
              </a:ext>
            </a:extLst>
          </p:cNvPr>
          <p:cNvSpPr/>
          <p:nvPr/>
        </p:nvSpPr>
        <p:spPr>
          <a:xfrm>
            <a:off x="5384798" y="2449285"/>
            <a:ext cx="6313006" cy="4196443"/>
          </a:xfrm>
          <a:prstGeom prst="roundRect">
            <a:avLst>
              <a:gd name="adj" fmla="val 619"/>
            </a:avLst>
          </a:prstGeom>
          <a:noFill/>
          <a:ln w="38100">
            <a:solidFill>
              <a:srgbClr val="8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 name="Rectangle 2">
            <a:extLst>
              <a:ext uri="{FF2B5EF4-FFF2-40B4-BE49-F238E27FC236}">
                <a16:creationId xmlns:a16="http://schemas.microsoft.com/office/drawing/2014/main" id="{835E250E-53EC-4BD5-82F6-E21CE76E5D22}"/>
              </a:ext>
            </a:extLst>
          </p:cNvPr>
          <p:cNvSpPr/>
          <p:nvPr/>
        </p:nvSpPr>
        <p:spPr>
          <a:xfrm>
            <a:off x="5493301" y="2501896"/>
            <a:ext cx="6096000" cy="3693319"/>
          </a:xfrm>
          <a:prstGeom prst="rect">
            <a:avLst/>
          </a:prstGeom>
        </p:spPr>
        <p:txBody>
          <a:bodyPr>
            <a:spAutoFit/>
          </a:bodyPr>
          <a:lstStyle/>
          <a:p>
            <a:r>
              <a:rPr lang="en-GB" b="1" dirty="0">
                <a:solidFill>
                  <a:srgbClr val="800000"/>
                </a:solidFill>
              </a:rPr>
              <a:t>Options:</a:t>
            </a:r>
          </a:p>
          <a:p>
            <a:r>
              <a:rPr lang="en-GB" dirty="0">
                <a:solidFill>
                  <a:srgbClr val="800000"/>
                </a:solidFill>
              </a:rPr>
              <a:t> Gloves, gauntlets, mitts, wrist-cuffs, armlets</a:t>
            </a:r>
          </a:p>
          <a:p>
            <a:endParaRPr lang="en-GB" dirty="0">
              <a:solidFill>
                <a:srgbClr val="800000"/>
              </a:solidFill>
            </a:endParaRPr>
          </a:p>
          <a:p>
            <a:r>
              <a:rPr lang="en-GB" b="1" dirty="0">
                <a:solidFill>
                  <a:srgbClr val="800000"/>
                </a:solidFill>
              </a:rPr>
              <a:t>Hazards:</a:t>
            </a:r>
          </a:p>
          <a:p>
            <a:r>
              <a:rPr lang="en-GB" dirty="0">
                <a:solidFill>
                  <a:srgbClr val="800000"/>
                </a:solidFill>
              </a:rPr>
              <a:t> Abrasion, temperature extremes, cuts and punctures, impact, chemicals, electric shock, skin infection, disease or contamination. </a:t>
            </a:r>
          </a:p>
          <a:p>
            <a:endParaRPr lang="en-GB" dirty="0">
              <a:solidFill>
                <a:srgbClr val="800000"/>
              </a:solidFill>
            </a:endParaRPr>
          </a:p>
          <a:p>
            <a:r>
              <a:rPr lang="en-GB" b="1" dirty="0">
                <a:solidFill>
                  <a:srgbClr val="800000"/>
                </a:solidFill>
              </a:rPr>
              <a:t>Note:</a:t>
            </a:r>
          </a:p>
          <a:p>
            <a:r>
              <a:rPr lang="en-GB" dirty="0">
                <a:solidFill>
                  <a:srgbClr val="800000"/>
                </a:solidFill>
              </a:rPr>
              <a:t> Avoid gloves when operating machines such as bench drills where the gloves could get caught. Some materials are quickly penetrated by chemicals so be careful when you are selecting them, see HSE’s skin at work website (www.hse.gov.uk/skin).</a:t>
            </a:r>
          </a:p>
        </p:txBody>
      </p:sp>
      <p:sp>
        <p:nvSpPr>
          <p:cNvPr id="9" name="Rectangle 8">
            <a:extLst>
              <a:ext uri="{FF2B5EF4-FFF2-40B4-BE49-F238E27FC236}">
                <a16:creationId xmlns:a16="http://schemas.microsoft.com/office/drawing/2014/main" id="{C7FB9C3A-41F2-4439-B453-4503BE245AAC}"/>
              </a:ext>
            </a:extLst>
          </p:cNvPr>
          <p:cNvSpPr/>
          <p:nvPr/>
        </p:nvSpPr>
        <p:spPr>
          <a:xfrm>
            <a:off x="5384798" y="1385276"/>
            <a:ext cx="3949031" cy="923330"/>
          </a:xfrm>
          <a:prstGeom prst="rect">
            <a:avLst/>
          </a:prstGeom>
          <a:noFill/>
        </p:spPr>
        <p:txBody>
          <a:bodyPr wrap="none" lIns="91440" tIns="45720" rIns="91440" bIns="45720">
            <a:spAutoFit/>
          </a:bodyPr>
          <a:lstStyle/>
          <a:p>
            <a:pPr algn="ctr"/>
            <a:r>
              <a:rPr lang="en-US" sz="5400" b="0" cap="none" spc="0" dirty="0">
                <a:ln w="0">
                  <a:solidFill>
                    <a:srgbClr val="800000"/>
                  </a:solidFill>
                </a:ln>
                <a:solidFill>
                  <a:srgbClr val="800000"/>
                </a:solidFill>
                <a:effectLst>
                  <a:outerShdw blurRad="38100" dist="19050" dir="2700000" algn="tl" rotWithShape="0">
                    <a:schemeClr val="dk1">
                      <a:alpha val="40000"/>
                    </a:schemeClr>
                  </a:outerShdw>
                </a:effectLst>
              </a:rPr>
              <a:t>Safety Gloves</a:t>
            </a:r>
          </a:p>
        </p:txBody>
      </p:sp>
      <p:pic>
        <p:nvPicPr>
          <p:cNvPr id="11" name="Picture 10">
            <a:extLst>
              <a:ext uri="{FF2B5EF4-FFF2-40B4-BE49-F238E27FC236}">
                <a16:creationId xmlns:a16="http://schemas.microsoft.com/office/drawing/2014/main" id="{BA245A0F-ADBA-452A-BFF0-AA977FFE1D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92001" y="1480500"/>
            <a:ext cx="5040000" cy="5040000"/>
          </a:xfrm>
          <a:prstGeom prst="rect">
            <a:avLst/>
          </a:prstGeom>
          <a:ln>
            <a:noFill/>
          </a:ln>
          <a:effectLst>
            <a:outerShdw blurRad="292100" dist="139700" dir="2700000" algn="tl" rotWithShape="0">
              <a:srgbClr val="333333">
                <a:alpha val="65000"/>
              </a:srgbClr>
            </a:outerShdw>
          </a:effectLst>
        </p:spPr>
      </p:pic>
      <p:pic>
        <p:nvPicPr>
          <p:cNvPr id="12" name="Picture 11">
            <a:extLst>
              <a:ext uri="{FF2B5EF4-FFF2-40B4-BE49-F238E27FC236}">
                <a16:creationId xmlns:a16="http://schemas.microsoft.com/office/drawing/2014/main" id="{1EB78287-BFA1-44B5-88E3-D5ADFED4367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643601" y="230535"/>
            <a:ext cx="2088000" cy="2088000"/>
          </a:xfrm>
          <a:prstGeom prst="rect">
            <a:avLst/>
          </a:prstGeom>
          <a:ln>
            <a:noFill/>
          </a:ln>
          <a:effectLst>
            <a:outerShdw blurRad="292100" dist="139700" dir="2700000" algn="tl" rotWithShape="0">
              <a:srgbClr val="333333">
                <a:alpha val="65000"/>
              </a:srgbClr>
            </a:outerShdw>
          </a:effectLst>
        </p:spPr>
      </p:pic>
      <p:pic>
        <p:nvPicPr>
          <p:cNvPr id="13" name="Picture 12">
            <a:extLst>
              <a:ext uri="{FF2B5EF4-FFF2-40B4-BE49-F238E27FC236}">
                <a16:creationId xmlns:a16="http://schemas.microsoft.com/office/drawing/2014/main" id="{DD4BF821-8F2F-4F4E-A7DD-99A4D49876B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44401" y="1632900"/>
            <a:ext cx="5040000" cy="5040000"/>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08127170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311</TotalTime>
  <Words>3464</Words>
  <Application>Microsoft Office PowerPoint</Application>
  <PresentationFormat>Widescreen</PresentationFormat>
  <Paragraphs>385</Paragraphs>
  <Slides>71</Slides>
  <Notes>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71</vt:i4>
      </vt:variant>
    </vt:vector>
  </HeadingPairs>
  <TitlesOfParts>
    <vt:vector size="78" baseType="lpstr">
      <vt:lpstr>Aptos</vt:lpstr>
      <vt:lpstr>Aptos Display</vt:lpstr>
      <vt:lpstr>Arial</vt:lpstr>
      <vt:lpstr>Comic Sans MS</vt:lpstr>
      <vt:lpstr>Courier New</vt:lpstr>
      <vt:lpstr>MisterEarl BT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Rix</dc:creator>
  <cp:lastModifiedBy>Educon Rix</cp:lastModifiedBy>
  <cp:revision>9</cp:revision>
  <dcterms:created xsi:type="dcterms:W3CDTF">2026-07-12T21:44:26Z</dcterms:created>
  <dcterms:modified xsi:type="dcterms:W3CDTF">2026-07-23T12:32:50Z</dcterms:modified>
</cp:coreProperties>
</file>