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8"/>
  </p:notesMasterIdLst>
  <p:sldIdLst>
    <p:sldId id="258" r:id="rId5"/>
    <p:sldId id="259" r:id="rId6"/>
    <p:sldId id="284" r:id="rId7"/>
    <p:sldId id="285" r:id="rId8"/>
    <p:sldId id="264" r:id="rId9"/>
    <p:sldId id="266" r:id="rId10"/>
    <p:sldId id="275" r:id="rId11"/>
    <p:sldId id="274" r:id="rId12"/>
    <p:sldId id="267" r:id="rId13"/>
    <p:sldId id="268" r:id="rId14"/>
    <p:sldId id="273" r:id="rId15"/>
    <p:sldId id="272" r:id="rId16"/>
    <p:sldId id="276" r:id="rId17"/>
    <p:sldId id="277" r:id="rId18"/>
    <p:sldId id="278" r:id="rId19"/>
    <p:sldId id="286" r:id="rId20"/>
    <p:sldId id="287" r:id="rId21"/>
    <p:sldId id="260" r:id="rId22"/>
    <p:sldId id="261" r:id="rId23"/>
    <p:sldId id="288" r:id="rId24"/>
    <p:sldId id="292" r:id="rId25"/>
    <p:sldId id="293" r:id="rId26"/>
    <p:sldId id="289" r:id="rId27"/>
    <p:sldId id="290" r:id="rId28"/>
    <p:sldId id="291" r:id="rId29"/>
    <p:sldId id="294" r:id="rId30"/>
    <p:sldId id="295" r:id="rId31"/>
    <p:sldId id="296" r:id="rId32"/>
    <p:sldId id="297" r:id="rId33"/>
    <p:sldId id="298" r:id="rId34"/>
    <p:sldId id="300" r:id="rId35"/>
    <p:sldId id="301" r:id="rId36"/>
    <p:sldId id="302" r:id="rId37"/>
    <p:sldId id="303" r:id="rId38"/>
    <p:sldId id="304" r:id="rId39"/>
    <p:sldId id="305" r:id="rId40"/>
    <p:sldId id="306" r:id="rId41"/>
    <p:sldId id="307" r:id="rId42"/>
    <p:sldId id="308" r:id="rId43"/>
    <p:sldId id="309" r:id="rId44"/>
    <p:sldId id="310" r:id="rId45"/>
    <p:sldId id="311" r:id="rId46"/>
    <p:sldId id="312" r:id="rId47"/>
    <p:sldId id="313" r:id="rId48"/>
    <p:sldId id="314" r:id="rId49"/>
    <p:sldId id="315" r:id="rId50"/>
    <p:sldId id="316" r:id="rId51"/>
    <p:sldId id="317" r:id="rId52"/>
    <p:sldId id="318" r:id="rId53"/>
    <p:sldId id="319" r:id="rId54"/>
    <p:sldId id="279" r:id="rId55"/>
    <p:sldId id="280" r:id="rId56"/>
    <p:sldId id="283"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757C901F-6B62-4420-8BB0-709CBCB54345}">
          <p14:sldIdLst>
            <p14:sldId id="258"/>
            <p14:sldId id="259"/>
          </p14:sldIdLst>
        </p14:section>
        <p14:section name="Section 1." id="{9D385EC3-8B10-45AA-9D9D-C9FFC1A9E3D9}">
          <p14:sldIdLst>
            <p14:sldId id="284"/>
            <p14:sldId id="285"/>
            <p14:sldId id="264"/>
            <p14:sldId id="266"/>
            <p14:sldId id="275"/>
            <p14:sldId id="274"/>
            <p14:sldId id="267"/>
            <p14:sldId id="268"/>
            <p14:sldId id="273"/>
            <p14:sldId id="272"/>
            <p14:sldId id="276"/>
            <p14:sldId id="277"/>
            <p14:sldId id="278"/>
            <p14:sldId id="286"/>
          </p14:sldIdLst>
        </p14:section>
        <p14:section name="Section 2" id="{844C4B68-EF42-4585-B901-62ECB60B0F84}">
          <p14:sldIdLst>
            <p14:sldId id="287"/>
            <p14:sldId id="260"/>
            <p14:sldId id="261"/>
            <p14:sldId id="288"/>
            <p14:sldId id="292"/>
            <p14:sldId id="293"/>
            <p14:sldId id="289"/>
            <p14:sldId id="290"/>
            <p14:sldId id="291"/>
          </p14:sldIdLst>
        </p14:section>
        <p14:section name="Section 3" id="{1DBB88B9-5EEC-47E2-A510-516427A5AABC}">
          <p14:sldIdLst>
            <p14:sldId id="294"/>
            <p14:sldId id="295"/>
            <p14:sldId id="296"/>
            <p14:sldId id="297"/>
            <p14:sldId id="298"/>
            <p14:sldId id="300"/>
            <p14:sldId id="301"/>
            <p14:sldId id="302"/>
            <p14:sldId id="303"/>
            <p14:sldId id="304"/>
            <p14:sldId id="305"/>
            <p14:sldId id="306"/>
            <p14:sldId id="307"/>
            <p14:sldId id="308"/>
            <p14:sldId id="309"/>
            <p14:sldId id="310"/>
          </p14:sldIdLst>
        </p14:section>
        <p14:section name="Section 4" id="{98F434D4-B1EE-410C-B117-9E8F5038FD80}">
          <p14:sldIdLst>
            <p14:sldId id="311"/>
            <p14:sldId id="312"/>
            <p14:sldId id="313"/>
            <p14:sldId id="314"/>
            <p14:sldId id="315"/>
            <p14:sldId id="316"/>
            <p14:sldId id="317"/>
            <p14:sldId id="318"/>
            <p14:sldId id="319"/>
          </p14:sldIdLst>
        </p14:section>
        <p14:section name="Outro" id="{E27B2513-8351-47E3-9571-C9A9DAC31C8A}">
          <p14:sldIdLst>
            <p14:sldId id="279"/>
            <p14:sldId id="280"/>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DEE1"/>
    <a:srgbClr val="1F6165"/>
    <a:srgbClr val="F0F8FD"/>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81" d="100"/>
          <a:sy n="81" d="100"/>
        </p:scale>
        <p:origin x="363"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301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29FED-3CF6-EE81-53FA-4BCEB8730C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CCABA6C-8C12-06A3-EF0F-B358EE87D7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8AC2C32-7173-9FC3-3CB1-D24F61F79BA0}"/>
              </a:ext>
            </a:extLst>
          </p:cNvPr>
          <p:cNvSpPr>
            <a:spLocks noGrp="1"/>
          </p:cNvSpPr>
          <p:nvPr>
            <p:ph type="dt" sz="half" idx="10"/>
          </p:nvPr>
        </p:nvSpPr>
        <p:spPr/>
        <p:txBody>
          <a:bodyPr/>
          <a:lstStyle/>
          <a:p>
            <a:fld id="{F7818E03-19F1-4C85-B386-253A7D74BFB0}" type="datetimeFigureOut">
              <a:rPr lang="en-GB" smtClean="0"/>
              <a:t>23/09/2026</a:t>
            </a:fld>
            <a:endParaRPr lang="en-GB"/>
          </a:p>
        </p:txBody>
      </p:sp>
      <p:sp>
        <p:nvSpPr>
          <p:cNvPr id="5" name="Footer Placeholder 4">
            <a:extLst>
              <a:ext uri="{FF2B5EF4-FFF2-40B4-BE49-F238E27FC236}">
                <a16:creationId xmlns:a16="http://schemas.microsoft.com/office/drawing/2014/main" id="{ECA99946-DB90-0D9D-0967-BDD138A1B9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3788BA-4AEC-51C5-744F-D49DC0A5CA5E}"/>
              </a:ext>
            </a:extLst>
          </p:cNvPr>
          <p:cNvSpPr>
            <a:spLocks noGrp="1"/>
          </p:cNvSpPr>
          <p:nvPr>
            <p:ph type="sldNum" sz="quarter" idx="12"/>
          </p:nvPr>
        </p:nvSpPr>
        <p:spPr/>
        <p:txBody>
          <a:bodyPr/>
          <a:lstStyle/>
          <a:p>
            <a:fld id="{628585F0-E8F0-47C9-9796-A91754869DD0}" type="slidenum">
              <a:rPr lang="en-GB" smtClean="0"/>
              <a:t>‹#›</a:t>
            </a:fld>
            <a:endParaRPr lang="en-GB"/>
          </a:p>
        </p:txBody>
      </p:sp>
    </p:spTree>
    <p:extLst>
      <p:ext uri="{BB962C8B-B14F-4D97-AF65-F5344CB8AC3E}">
        <p14:creationId xmlns:p14="http://schemas.microsoft.com/office/powerpoint/2010/main" val="506267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E790F-5502-708D-1CEA-86BB1850AC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CA1DCF0-9D64-D92E-0494-569C7B13BB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D38F9F-D752-31F7-BB8E-8867E10B5E4E}"/>
              </a:ext>
            </a:extLst>
          </p:cNvPr>
          <p:cNvSpPr>
            <a:spLocks noGrp="1"/>
          </p:cNvSpPr>
          <p:nvPr>
            <p:ph type="dt" sz="half" idx="10"/>
          </p:nvPr>
        </p:nvSpPr>
        <p:spPr/>
        <p:txBody>
          <a:bodyPr/>
          <a:lstStyle/>
          <a:p>
            <a:fld id="{F7818E03-19F1-4C85-B386-253A7D74BFB0}" type="datetimeFigureOut">
              <a:rPr lang="en-GB" smtClean="0"/>
              <a:t>23/09/2026</a:t>
            </a:fld>
            <a:endParaRPr lang="en-GB"/>
          </a:p>
        </p:txBody>
      </p:sp>
      <p:sp>
        <p:nvSpPr>
          <p:cNvPr id="5" name="Footer Placeholder 4">
            <a:extLst>
              <a:ext uri="{FF2B5EF4-FFF2-40B4-BE49-F238E27FC236}">
                <a16:creationId xmlns:a16="http://schemas.microsoft.com/office/drawing/2014/main" id="{E1852BA1-9B4B-1F88-6A6A-F927DD93A8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2DFB0B-B366-63CC-425F-6290D75C05E6}"/>
              </a:ext>
            </a:extLst>
          </p:cNvPr>
          <p:cNvSpPr>
            <a:spLocks noGrp="1"/>
          </p:cNvSpPr>
          <p:nvPr>
            <p:ph type="sldNum" sz="quarter" idx="12"/>
          </p:nvPr>
        </p:nvSpPr>
        <p:spPr/>
        <p:txBody>
          <a:bodyPr/>
          <a:lstStyle/>
          <a:p>
            <a:fld id="{628585F0-E8F0-47C9-9796-A91754869DD0}" type="slidenum">
              <a:rPr lang="en-GB" smtClean="0"/>
              <a:t>‹#›</a:t>
            </a:fld>
            <a:endParaRPr lang="en-GB"/>
          </a:p>
        </p:txBody>
      </p:sp>
    </p:spTree>
    <p:extLst>
      <p:ext uri="{BB962C8B-B14F-4D97-AF65-F5344CB8AC3E}">
        <p14:creationId xmlns:p14="http://schemas.microsoft.com/office/powerpoint/2010/main" val="499414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8E3DC-C07C-E43B-6F03-B7F51D1AFE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A0B8266-FD6A-EB37-66B8-DDD8D577D7D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D4877D-1E1C-24EE-7590-E8AD50F1A3DF}"/>
              </a:ext>
            </a:extLst>
          </p:cNvPr>
          <p:cNvSpPr>
            <a:spLocks noGrp="1"/>
          </p:cNvSpPr>
          <p:nvPr>
            <p:ph type="dt" sz="half" idx="10"/>
          </p:nvPr>
        </p:nvSpPr>
        <p:spPr/>
        <p:txBody>
          <a:bodyPr/>
          <a:lstStyle/>
          <a:p>
            <a:fld id="{F7818E03-19F1-4C85-B386-253A7D74BFB0}" type="datetimeFigureOut">
              <a:rPr lang="en-GB" smtClean="0"/>
              <a:t>23/09/2026</a:t>
            </a:fld>
            <a:endParaRPr lang="en-GB"/>
          </a:p>
        </p:txBody>
      </p:sp>
      <p:sp>
        <p:nvSpPr>
          <p:cNvPr id="5" name="Footer Placeholder 4">
            <a:extLst>
              <a:ext uri="{FF2B5EF4-FFF2-40B4-BE49-F238E27FC236}">
                <a16:creationId xmlns:a16="http://schemas.microsoft.com/office/drawing/2014/main" id="{4A85C330-5797-315E-A37D-E8E60901BB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1EDF60-1FA3-ECE2-BAE9-0BF460F0EB4A}"/>
              </a:ext>
            </a:extLst>
          </p:cNvPr>
          <p:cNvSpPr>
            <a:spLocks noGrp="1"/>
          </p:cNvSpPr>
          <p:nvPr>
            <p:ph type="sldNum" sz="quarter" idx="12"/>
          </p:nvPr>
        </p:nvSpPr>
        <p:spPr/>
        <p:txBody>
          <a:bodyPr/>
          <a:lstStyle/>
          <a:p>
            <a:fld id="{628585F0-E8F0-47C9-9796-A91754869DD0}" type="slidenum">
              <a:rPr lang="en-GB" smtClean="0"/>
              <a:t>‹#›</a:t>
            </a:fld>
            <a:endParaRPr lang="en-GB"/>
          </a:p>
        </p:txBody>
      </p:sp>
    </p:spTree>
    <p:extLst>
      <p:ext uri="{BB962C8B-B14F-4D97-AF65-F5344CB8AC3E}">
        <p14:creationId xmlns:p14="http://schemas.microsoft.com/office/powerpoint/2010/main" val="1550861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3037D-6CF6-B810-1221-22658FF8C7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F71DDF-6F80-9C39-6B82-4F86B2D859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0A2154B-38F7-4AA2-9D10-7C3B79940D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49612F7-A5D0-6105-A6FE-F9E439BFEAE7}"/>
              </a:ext>
            </a:extLst>
          </p:cNvPr>
          <p:cNvSpPr>
            <a:spLocks noGrp="1"/>
          </p:cNvSpPr>
          <p:nvPr>
            <p:ph type="dt" sz="half" idx="10"/>
          </p:nvPr>
        </p:nvSpPr>
        <p:spPr/>
        <p:txBody>
          <a:bodyPr/>
          <a:lstStyle/>
          <a:p>
            <a:fld id="{F7818E03-19F1-4C85-B386-253A7D74BFB0}" type="datetimeFigureOut">
              <a:rPr lang="en-GB" smtClean="0"/>
              <a:t>23/09/2026</a:t>
            </a:fld>
            <a:endParaRPr lang="en-GB"/>
          </a:p>
        </p:txBody>
      </p:sp>
      <p:sp>
        <p:nvSpPr>
          <p:cNvPr id="6" name="Footer Placeholder 5">
            <a:extLst>
              <a:ext uri="{FF2B5EF4-FFF2-40B4-BE49-F238E27FC236}">
                <a16:creationId xmlns:a16="http://schemas.microsoft.com/office/drawing/2014/main" id="{C8803E9F-0C5C-9134-92DF-997E355C07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4D08EB-5071-268A-8A88-BA749C75B88D}"/>
              </a:ext>
            </a:extLst>
          </p:cNvPr>
          <p:cNvSpPr>
            <a:spLocks noGrp="1"/>
          </p:cNvSpPr>
          <p:nvPr>
            <p:ph type="sldNum" sz="quarter" idx="12"/>
          </p:nvPr>
        </p:nvSpPr>
        <p:spPr/>
        <p:txBody>
          <a:bodyPr/>
          <a:lstStyle/>
          <a:p>
            <a:fld id="{628585F0-E8F0-47C9-9796-A91754869DD0}" type="slidenum">
              <a:rPr lang="en-GB" smtClean="0"/>
              <a:t>‹#›</a:t>
            </a:fld>
            <a:endParaRPr lang="en-GB"/>
          </a:p>
        </p:txBody>
      </p:sp>
    </p:spTree>
    <p:extLst>
      <p:ext uri="{BB962C8B-B14F-4D97-AF65-F5344CB8AC3E}">
        <p14:creationId xmlns:p14="http://schemas.microsoft.com/office/powerpoint/2010/main" val="2932528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50C27-CB5C-CA1C-49EC-20CE3FF6A3C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B24FFB3-F599-DD79-8173-8CDD00EF4C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63C6E2-AE5D-872E-2C29-5C0110E519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C2D2F92-5D0B-5171-4A2F-0AB5AB6817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C01FBB-D8CF-36BF-FF0A-DBEA0220C5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01C530A-6222-28A5-5FA5-382D0D372F3D}"/>
              </a:ext>
            </a:extLst>
          </p:cNvPr>
          <p:cNvSpPr>
            <a:spLocks noGrp="1"/>
          </p:cNvSpPr>
          <p:nvPr>
            <p:ph type="dt" sz="half" idx="10"/>
          </p:nvPr>
        </p:nvSpPr>
        <p:spPr/>
        <p:txBody>
          <a:bodyPr/>
          <a:lstStyle/>
          <a:p>
            <a:fld id="{F7818E03-19F1-4C85-B386-253A7D74BFB0}" type="datetimeFigureOut">
              <a:rPr lang="en-GB" smtClean="0"/>
              <a:t>23/09/2026</a:t>
            </a:fld>
            <a:endParaRPr lang="en-GB"/>
          </a:p>
        </p:txBody>
      </p:sp>
      <p:sp>
        <p:nvSpPr>
          <p:cNvPr id="8" name="Footer Placeholder 7">
            <a:extLst>
              <a:ext uri="{FF2B5EF4-FFF2-40B4-BE49-F238E27FC236}">
                <a16:creationId xmlns:a16="http://schemas.microsoft.com/office/drawing/2014/main" id="{324A1E23-2C74-0BD1-6F0A-C394161AF51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875D7F1-0C78-D8F9-D5F7-6B83D667EA81}"/>
              </a:ext>
            </a:extLst>
          </p:cNvPr>
          <p:cNvSpPr>
            <a:spLocks noGrp="1"/>
          </p:cNvSpPr>
          <p:nvPr>
            <p:ph type="sldNum" sz="quarter" idx="12"/>
          </p:nvPr>
        </p:nvSpPr>
        <p:spPr/>
        <p:txBody>
          <a:bodyPr/>
          <a:lstStyle/>
          <a:p>
            <a:fld id="{628585F0-E8F0-47C9-9796-A91754869DD0}" type="slidenum">
              <a:rPr lang="en-GB" smtClean="0"/>
              <a:t>‹#›</a:t>
            </a:fld>
            <a:endParaRPr lang="en-GB"/>
          </a:p>
        </p:txBody>
      </p:sp>
    </p:spTree>
    <p:extLst>
      <p:ext uri="{BB962C8B-B14F-4D97-AF65-F5344CB8AC3E}">
        <p14:creationId xmlns:p14="http://schemas.microsoft.com/office/powerpoint/2010/main" val="630888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4E4DF-B58E-8AF6-075C-FE79A7C3FA2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4FB0F2-BA7B-409D-BAE7-27F0337BA780}"/>
              </a:ext>
            </a:extLst>
          </p:cNvPr>
          <p:cNvSpPr>
            <a:spLocks noGrp="1"/>
          </p:cNvSpPr>
          <p:nvPr>
            <p:ph type="dt" sz="half" idx="10"/>
          </p:nvPr>
        </p:nvSpPr>
        <p:spPr/>
        <p:txBody>
          <a:bodyPr/>
          <a:lstStyle/>
          <a:p>
            <a:fld id="{F7818E03-19F1-4C85-B386-253A7D74BFB0}" type="datetimeFigureOut">
              <a:rPr lang="en-GB" smtClean="0"/>
              <a:t>23/09/2026</a:t>
            </a:fld>
            <a:endParaRPr lang="en-GB"/>
          </a:p>
        </p:txBody>
      </p:sp>
      <p:sp>
        <p:nvSpPr>
          <p:cNvPr id="4" name="Footer Placeholder 3">
            <a:extLst>
              <a:ext uri="{FF2B5EF4-FFF2-40B4-BE49-F238E27FC236}">
                <a16:creationId xmlns:a16="http://schemas.microsoft.com/office/drawing/2014/main" id="{BD670D59-7CAF-5442-DA53-0E2CF9D9DCE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1F90A8E-8418-DF5F-5BB0-DC6687C4F39C}"/>
              </a:ext>
            </a:extLst>
          </p:cNvPr>
          <p:cNvSpPr>
            <a:spLocks noGrp="1"/>
          </p:cNvSpPr>
          <p:nvPr>
            <p:ph type="sldNum" sz="quarter" idx="12"/>
          </p:nvPr>
        </p:nvSpPr>
        <p:spPr/>
        <p:txBody>
          <a:bodyPr/>
          <a:lstStyle/>
          <a:p>
            <a:fld id="{628585F0-E8F0-47C9-9796-A91754869DD0}" type="slidenum">
              <a:rPr lang="en-GB" smtClean="0"/>
              <a:t>‹#›</a:t>
            </a:fld>
            <a:endParaRPr lang="en-GB"/>
          </a:p>
        </p:txBody>
      </p:sp>
    </p:spTree>
    <p:extLst>
      <p:ext uri="{BB962C8B-B14F-4D97-AF65-F5344CB8AC3E}">
        <p14:creationId xmlns:p14="http://schemas.microsoft.com/office/powerpoint/2010/main" val="2109283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340DE2-7A0E-7A8F-2B05-08F15CFC6DE0}"/>
              </a:ext>
            </a:extLst>
          </p:cNvPr>
          <p:cNvSpPr>
            <a:spLocks noGrp="1"/>
          </p:cNvSpPr>
          <p:nvPr>
            <p:ph type="dt" sz="half" idx="10"/>
          </p:nvPr>
        </p:nvSpPr>
        <p:spPr/>
        <p:txBody>
          <a:bodyPr/>
          <a:lstStyle/>
          <a:p>
            <a:fld id="{F7818E03-19F1-4C85-B386-253A7D74BFB0}" type="datetimeFigureOut">
              <a:rPr lang="en-GB" smtClean="0"/>
              <a:t>23/09/2026</a:t>
            </a:fld>
            <a:endParaRPr lang="en-GB"/>
          </a:p>
        </p:txBody>
      </p:sp>
      <p:sp>
        <p:nvSpPr>
          <p:cNvPr id="3" name="Footer Placeholder 2">
            <a:extLst>
              <a:ext uri="{FF2B5EF4-FFF2-40B4-BE49-F238E27FC236}">
                <a16:creationId xmlns:a16="http://schemas.microsoft.com/office/drawing/2014/main" id="{1538F5E5-CABF-E30F-6C30-6CFA72203DC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8483056-A451-5CE3-1A87-C569984AF0A4}"/>
              </a:ext>
            </a:extLst>
          </p:cNvPr>
          <p:cNvSpPr>
            <a:spLocks noGrp="1"/>
          </p:cNvSpPr>
          <p:nvPr>
            <p:ph type="sldNum" sz="quarter" idx="12"/>
          </p:nvPr>
        </p:nvSpPr>
        <p:spPr/>
        <p:txBody>
          <a:bodyPr/>
          <a:lstStyle/>
          <a:p>
            <a:fld id="{628585F0-E8F0-47C9-9796-A91754869DD0}" type="slidenum">
              <a:rPr lang="en-GB" smtClean="0"/>
              <a:t>‹#›</a:t>
            </a:fld>
            <a:endParaRPr lang="en-GB"/>
          </a:p>
        </p:txBody>
      </p:sp>
    </p:spTree>
    <p:extLst>
      <p:ext uri="{BB962C8B-B14F-4D97-AF65-F5344CB8AC3E}">
        <p14:creationId xmlns:p14="http://schemas.microsoft.com/office/powerpoint/2010/main" val="1963022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B2394-E971-05D2-F326-B137392151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33220BA-E54A-3CCB-D1B1-56DF82C9B2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2375591-0276-D897-12BB-F0D4D462F1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C828EC-2114-559E-B813-17328ACC781B}"/>
              </a:ext>
            </a:extLst>
          </p:cNvPr>
          <p:cNvSpPr>
            <a:spLocks noGrp="1"/>
          </p:cNvSpPr>
          <p:nvPr>
            <p:ph type="dt" sz="half" idx="10"/>
          </p:nvPr>
        </p:nvSpPr>
        <p:spPr/>
        <p:txBody>
          <a:bodyPr/>
          <a:lstStyle/>
          <a:p>
            <a:fld id="{F7818E03-19F1-4C85-B386-253A7D74BFB0}" type="datetimeFigureOut">
              <a:rPr lang="en-GB" smtClean="0"/>
              <a:t>23/09/2026</a:t>
            </a:fld>
            <a:endParaRPr lang="en-GB"/>
          </a:p>
        </p:txBody>
      </p:sp>
      <p:sp>
        <p:nvSpPr>
          <p:cNvPr id="6" name="Footer Placeholder 5">
            <a:extLst>
              <a:ext uri="{FF2B5EF4-FFF2-40B4-BE49-F238E27FC236}">
                <a16:creationId xmlns:a16="http://schemas.microsoft.com/office/drawing/2014/main" id="{7CED349D-4ADE-E6D0-06D0-AF7CD1F30F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9EDA369-2A58-D1B5-3DF0-897D6B886AF0}"/>
              </a:ext>
            </a:extLst>
          </p:cNvPr>
          <p:cNvSpPr>
            <a:spLocks noGrp="1"/>
          </p:cNvSpPr>
          <p:nvPr>
            <p:ph type="sldNum" sz="quarter" idx="12"/>
          </p:nvPr>
        </p:nvSpPr>
        <p:spPr/>
        <p:txBody>
          <a:bodyPr/>
          <a:lstStyle/>
          <a:p>
            <a:fld id="{628585F0-E8F0-47C9-9796-A91754869DD0}" type="slidenum">
              <a:rPr lang="en-GB" smtClean="0"/>
              <a:t>‹#›</a:t>
            </a:fld>
            <a:endParaRPr lang="en-GB"/>
          </a:p>
        </p:txBody>
      </p:sp>
    </p:spTree>
    <p:extLst>
      <p:ext uri="{BB962C8B-B14F-4D97-AF65-F5344CB8AC3E}">
        <p14:creationId xmlns:p14="http://schemas.microsoft.com/office/powerpoint/2010/main" val="1909547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3DF17-80A8-5E4E-4231-3DD35BB1D2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2DC8376-4121-2D84-3581-1B764EC96D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8BD3E86-3C81-9179-987B-EBDBEC17D0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D4F851-09D7-E5BA-2972-040A55783688}"/>
              </a:ext>
            </a:extLst>
          </p:cNvPr>
          <p:cNvSpPr>
            <a:spLocks noGrp="1"/>
          </p:cNvSpPr>
          <p:nvPr>
            <p:ph type="dt" sz="half" idx="10"/>
          </p:nvPr>
        </p:nvSpPr>
        <p:spPr/>
        <p:txBody>
          <a:bodyPr/>
          <a:lstStyle/>
          <a:p>
            <a:fld id="{F7818E03-19F1-4C85-B386-253A7D74BFB0}" type="datetimeFigureOut">
              <a:rPr lang="en-GB" smtClean="0"/>
              <a:t>23/09/2026</a:t>
            </a:fld>
            <a:endParaRPr lang="en-GB"/>
          </a:p>
        </p:txBody>
      </p:sp>
      <p:sp>
        <p:nvSpPr>
          <p:cNvPr id="6" name="Footer Placeholder 5">
            <a:extLst>
              <a:ext uri="{FF2B5EF4-FFF2-40B4-BE49-F238E27FC236}">
                <a16:creationId xmlns:a16="http://schemas.microsoft.com/office/drawing/2014/main" id="{901F4781-C0DB-1F01-A227-83FF91342A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DA197A-DDA8-54A5-39B5-B14069F74915}"/>
              </a:ext>
            </a:extLst>
          </p:cNvPr>
          <p:cNvSpPr>
            <a:spLocks noGrp="1"/>
          </p:cNvSpPr>
          <p:nvPr>
            <p:ph type="sldNum" sz="quarter" idx="12"/>
          </p:nvPr>
        </p:nvSpPr>
        <p:spPr/>
        <p:txBody>
          <a:bodyPr/>
          <a:lstStyle/>
          <a:p>
            <a:fld id="{628585F0-E8F0-47C9-9796-A91754869DD0}" type="slidenum">
              <a:rPr lang="en-GB" smtClean="0"/>
              <a:t>‹#›</a:t>
            </a:fld>
            <a:endParaRPr lang="en-GB"/>
          </a:p>
        </p:txBody>
      </p:sp>
    </p:spTree>
    <p:extLst>
      <p:ext uri="{BB962C8B-B14F-4D97-AF65-F5344CB8AC3E}">
        <p14:creationId xmlns:p14="http://schemas.microsoft.com/office/powerpoint/2010/main" val="922055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C4C7-292F-8D0E-78DF-BB5046627A1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467EF14-204E-895A-1D6C-36F06C0C7B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58FFA9-3EF8-8C93-3281-8FD38EED470C}"/>
              </a:ext>
            </a:extLst>
          </p:cNvPr>
          <p:cNvSpPr>
            <a:spLocks noGrp="1"/>
          </p:cNvSpPr>
          <p:nvPr>
            <p:ph type="dt" sz="half" idx="10"/>
          </p:nvPr>
        </p:nvSpPr>
        <p:spPr/>
        <p:txBody>
          <a:bodyPr/>
          <a:lstStyle/>
          <a:p>
            <a:fld id="{F7818E03-19F1-4C85-B386-253A7D74BFB0}" type="datetimeFigureOut">
              <a:rPr lang="en-GB" smtClean="0"/>
              <a:t>23/09/2026</a:t>
            </a:fld>
            <a:endParaRPr lang="en-GB"/>
          </a:p>
        </p:txBody>
      </p:sp>
      <p:sp>
        <p:nvSpPr>
          <p:cNvPr id="5" name="Footer Placeholder 4">
            <a:extLst>
              <a:ext uri="{FF2B5EF4-FFF2-40B4-BE49-F238E27FC236}">
                <a16:creationId xmlns:a16="http://schemas.microsoft.com/office/drawing/2014/main" id="{5CF655D8-7ACC-73E9-A1D5-5473176174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73088E-DFF9-D3D0-8EEF-DBBCE10A0FCB}"/>
              </a:ext>
            </a:extLst>
          </p:cNvPr>
          <p:cNvSpPr>
            <a:spLocks noGrp="1"/>
          </p:cNvSpPr>
          <p:nvPr>
            <p:ph type="sldNum" sz="quarter" idx="12"/>
          </p:nvPr>
        </p:nvSpPr>
        <p:spPr/>
        <p:txBody>
          <a:bodyPr/>
          <a:lstStyle/>
          <a:p>
            <a:fld id="{628585F0-E8F0-47C9-9796-A91754869DD0}" type="slidenum">
              <a:rPr lang="en-GB" smtClean="0"/>
              <a:t>‹#›</a:t>
            </a:fld>
            <a:endParaRPr lang="en-GB"/>
          </a:p>
        </p:txBody>
      </p:sp>
    </p:spTree>
    <p:extLst>
      <p:ext uri="{BB962C8B-B14F-4D97-AF65-F5344CB8AC3E}">
        <p14:creationId xmlns:p14="http://schemas.microsoft.com/office/powerpoint/2010/main" val="315441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96D84A-39C7-ED37-C234-9E5D7D0515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DBF61D2-073F-4B2A-2F91-01B854D682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916464-28D1-DA12-57EF-B3A71582BE72}"/>
              </a:ext>
            </a:extLst>
          </p:cNvPr>
          <p:cNvSpPr>
            <a:spLocks noGrp="1"/>
          </p:cNvSpPr>
          <p:nvPr>
            <p:ph type="dt" sz="half" idx="10"/>
          </p:nvPr>
        </p:nvSpPr>
        <p:spPr/>
        <p:txBody>
          <a:bodyPr/>
          <a:lstStyle/>
          <a:p>
            <a:fld id="{F7818E03-19F1-4C85-B386-253A7D74BFB0}" type="datetimeFigureOut">
              <a:rPr lang="en-GB" smtClean="0"/>
              <a:t>23/09/2026</a:t>
            </a:fld>
            <a:endParaRPr lang="en-GB"/>
          </a:p>
        </p:txBody>
      </p:sp>
      <p:sp>
        <p:nvSpPr>
          <p:cNvPr id="5" name="Footer Placeholder 4">
            <a:extLst>
              <a:ext uri="{FF2B5EF4-FFF2-40B4-BE49-F238E27FC236}">
                <a16:creationId xmlns:a16="http://schemas.microsoft.com/office/drawing/2014/main" id="{9D60584E-30EB-A346-13CB-1CAC8EDD29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E84D6D-5470-16DE-A87F-DC567431CFF2}"/>
              </a:ext>
            </a:extLst>
          </p:cNvPr>
          <p:cNvSpPr>
            <a:spLocks noGrp="1"/>
          </p:cNvSpPr>
          <p:nvPr>
            <p:ph type="sldNum" sz="quarter" idx="12"/>
          </p:nvPr>
        </p:nvSpPr>
        <p:spPr/>
        <p:txBody>
          <a:bodyPr/>
          <a:lstStyle/>
          <a:p>
            <a:fld id="{628585F0-E8F0-47C9-9796-A91754869DD0}" type="slidenum">
              <a:rPr lang="en-GB" smtClean="0"/>
              <a:t>‹#›</a:t>
            </a:fld>
            <a:endParaRPr lang="en-GB"/>
          </a:p>
        </p:txBody>
      </p:sp>
    </p:spTree>
    <p:extLst>
      <p:ext uri="{BB962C8B-B14F-4D97-AF65-F5344CB8AC3E}">
        <p14:creationId xmlns:p14="http://schemas.microsoft.com/office/powerpoint/2010/main" val="1519852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0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364717-AD6B-451D-DF2F-09327A1C8B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A87B5FF-CFD9-88D3-CFD1-380DF75717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D2DF8B-21B3-6DC9-4E9A-5B6E91D606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818E03-19F1-4C85-B386-253A7D74BFB0}" type="datetimeFigureOut">
              <a:rPr lang="en-GB" smtClean="0"/>
              <a:t>23/09/2026</a:t>
            </a:fld>
            <a:endParaRPr lang="en-GB"/>
          </a:p>
        </p:txBody>
      </p:sp>
      <p:sp>
        <p:nvSpPr>
          <p:cNvPr id="5" name="Footer Placeholder 4">
            <a:extLst>
              <a:ext uri="{FF2B5EF4-FFF2-40B4-BE49-F238E27FC236}">
                <a16:creationId xmlns:a16="http://schemas.microsoft.com/office/drawing/2014/main" id="{669E076D-DC3A-237A-21C8-A5CFD1C722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291E2F7-AEF9-C927-C422-59F43EDB95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8585F0-E8F0-47C9-9796-A91754869DD0}" type="slidenum">
              <a:rPr lang="en-GB" smtClean="0"/>
              <a:t>‹#›</a:t>
            </a:fld>
            <a:endParaRPr lang="en-GB"/>
          </a:p>
        </p:txBody>
      </p:sp>
    </p:spTree>
    <p:extLst>
      <p:ext uri="{BB962C8B-B14F-4D97-AF65-F5344CB8AC3E}">
        <p14:creationId xmlns:p14="http://schemas.microsoft.com/office/powerpoint/2010/main" val="3539710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4.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8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14EBE0-BEC6-5B82-7ACE-8013354788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656" y="5829987"/>
            <a:ext cx="836963" cy="836550"/>
          </a:xfrm>
          <a:prstGeom prst="rect">
            <a:avLst/>
          </a:prstGeom>
        </p:spPr>
      </p:pic>
      <p:pic>
        <p:nvPicPr>
          <p:cNvPr id="9" name="Picture 8">
            <a:extLst>
              <a:ext uri="{FF2B5EF4-FFF2-40B4-BE49-F238E27FC236}">
                <a16:creationId xmlns:a16="http://schemas.microsoft.com/office/drawing/2014/main" id="{9B5CFE98-4298-51DF-FBA3-DF01800596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2981" y="5708262"/>
            <a:ext cx="1080000" cy="1080000"/>
          </a:xfrm>
          <a:prstGeom prst="rect">
            <a:avLst/>
          </a:prstGeom>
        </p:spPr>
      </p:pic>
      <p:sp>
        <p:nvSpPr>
          <p:cNvPr id="10" name="TextBox 9">
            <a:extLst>
              <a:ext uri="{FF2B5EF4-FFF2-40B4-BE49-F238E27FC236}">
                <a16:creationId xmlns:a16="http://schemas.microsoft.com/office/drawing/2014/main" id="{D841A1FC-0581-3D1D-6860-458E0E6297A3}"/>
              </a:ext>
            </a:extLst>
          </p:cNvPr>
          <p:cNvSpPr txBox="1"/>
          <p:nvPr/>
        </p:nvSpPr>
        <p:spPr>
          <a:xfrm>
            <a:off x="9930899" y="6208391"/>
            <a:ext cx="2381056" cy="646331"/>
          </a:xfrm>
          <a:prstGeom prst="rect">
            <a:avLst/>
          </a:prstGeom>
          <a:noFill/>
        </p:spPr>
        <p:txBody>
          <a:bodyPr wrap="square" rtlCol="0">
            <a:spAutoFit/>
          </a:bodyPr>
          <a:lstStyle/>
          <a:p>
            <a:r>
              <a:rPr lang="en-GB" dirty="0">
                <a:solidFill>
                  <a:schemeClr val="bg1"/>
                </a:solidFill>
              </a:rPr>
              <a:t>Lecturer: James Rix</a:t>
            </a:r>
          </a:p>
          <a:p>
            <a:r>
              <a:rPr lang="en-GB" dirty="0">
                <a:solidFill>
                  <a:schemeClr val="bg1"/>
                </a:solidFill>
              </a:rPr>
              <a:t>Edited by: Ian Davies</a:t>
            </a:r>
          </a:p>
        </p:txBody>
      </p:sp>
      <p:sp>
        <p:nvSpPr>
          <p:cNvPr id="16" name="Freeform: Shape 15">
            <a:extLst>
              <a:ext uri="{FF2B5EF4-FFF2-40B4-BE49-F238E27FC236}">
                <a16:creationId xmlns:a16="http://schemas.microsoft.com/office/drawing/2014/main" id="{F8025E13-0FBF-3CCD-C77D-16E2ACA39856}"/>
              </a:ext>
            </a:extLst>
          </p:cNvPr>
          <p:cNvSpPr/>
          <p:nvPr/>
        </p:nvSpPr>
        <p:spPr>
          <a:xfrm>
            <a:off x="1" y="280378"/>
            <a:ext cx="8104564" cy="1440000"/>
          </a:xfrm>
          <a:custGeom>
            <a:avLst/>
            <a:gdLst>
              <a:gd name="csX0" fmla="*/ 0 w 8104564"/>
              <a:gd name="csY0" fmla="*/ 0 h 1440000"/>
              <a:gd name="csX1" fmla="*/ 7556987 w 8104564"/>
              <a:gd name="csY1" fmla="*/ 0 h 1440000"/>
              <a:gd name="csX2" fmla="*/ 8066104 w 8104564"/>
              <a:gd name="csY2" fmla="*/ 210883 h 1440000"/>
              <a:gd name="csX3" fmla="*/ 8104564 w 8104564"/>
              <a:gd name="csY3" fmla="*/ 257497 h 1440000"/>
              <a:gd name="csX4" fmla="*/ 8055106 w 8104564"/>
              <a:gd name="csY4" fmla="*/ 317441 h 1440000"/>
              <a:gd name="csX5" fmla="*/ 7932141 w 8104564"/>
              <a:gd name="csY5" fmla="*/ 720000 h 1440000"/>
              <a:gd name="csX6" fmla="*/ 8055106 w 8104564"/>
              <a:gd name="csY6" fmla="*/ 1122559 h 1440000"/>
              <a:gd name="csX7" fmla="*/ 8104564 w 8104564"/>
              <a:gd name="csY7" fmla="*/ 1182503 h 1440000"/>
              <a:gd name="csX8" fmla="*/ 8066104 w 8104564"/>
              <a:gd name="csY8" fmla="*/ 1229117 h 1440000"/>
              <a:gd name="csX9" fmla="*/ 7556987 w 8104564"/>
              <a:gd name="csY9" fmla="*/ 1440000 h 1440000"/>
              <a:gd name="csX10" fmla="*/ 0 w 8104564"/>
              <a:gd name="csY10" fmla="*/ 1440000 h 1440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104564" h="1440000">
                <a:moveTo>
                  <a:pt x="0" y="0"/>
                </a:moveTo>
                <a:lnTo>
                  <a:pt x="7556987" y="0"/>
                </a:lnTo>
                <a:cubicBezTo>
                  <a:pt x="7755810" y="0"/>
                  <a:pt x="7935810" y="80589"/>
                  <a:pt x="8066104" y="210883"/>
                </a:cubicBezTo>
                <a:lnTo>
                  <a:pt x="8104564" y="257497"/>
                </a:lnTo>
                <a:lnTo>
                  <a:pt x="8055106" y="317441"/>
                </a:lnTo>
                <a:cubicBezTo>
                  <a:pt x="7977472" y="432354"/>
                  <a:pt x="7932141" y="570883"/>
                  <a:pt x="7932141" y="720000"/>
                </a:cubicBezTo>
                <a:cubicBezTo>
                  <a:pt x="7932141" y="869117"/>
                  <a:pt x="7977472" y="1007646"/>
                  <a:pt x="8055106" y="1122559"/>
                </a:cubicBezTo>
                <a:lnTo>
                  <a:pt x="8104564" y="1182503"/>
                </a:lnTo>
                <a:lnTo>
                  <a:pt x="8066104" y="1229117"/>
                </a:lnTo>
                <a:cubicBezTo>
                  <a:pt x="7935810" y="1359411"/>
                  <a:pt x="7755810" y="1440000"/>
                  <a:pt x="7556987" y="1440000"/>
                </a:cubicBezTo>
                <a:lnTo>
                  <a:pt x="0" y="1440000"/>
                </a:lnTo>
                <a:close/>
              </a:path>
            </a:pathLst>
          </a:custGeom>
          <a:solidFill>
            <a:schemeClr val="accent2">
              <a:alpha val="50000"/>
            </a:schemeClr>
          </a:solidFill>
          <a:ln w="76200">
            <a:solidFill>
              <a:schemeClr val="bg1"/>
            </a:solidFill>
          </a:ln>
          <a:effectLst/>
          <a:scene3d>
            <a:camera prst="orthographicFront"/>
            <a:lightRig rig="threePt" dir="t"/>
          </a:scene3d>
          <a:sp3d>
            <a:bevelT w="330200" h="196850"/>
          </a:sp3d>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Flowchart: Connector 16">
            <a:extLst>
              <a:ext uri="{FF2B5EF4-FFF2-40B4-BE49-F238E27FC236}">
                <a16:creationId xmlns:a16="http://schemas.microsoft.com/office/drawing/2014/main" id="{96AF01CF-9568-3E05-6A3A-394B3DE63B1C}"/>
              </a:ext>
            </a:extLst>
          </p:cNvPr>
          <p:cNvSpPr/>
          <p:nvPr/>
        </p:nvSpPr>
        <p:spPr>
          <a:xfrm>
            <a:off x="8104565" y="316378"/>
            <a:ext cx="1368000" cy="1368000"/>
          </a:xfrm>
          <a:prstGeom prst="flowChartConnector">
            <a:avLst/>
          </a:prstGeom>
          <a:solidFill>
            <a:schemeClr val="accent2">
              <a:alpha val="43000"/>
            </a:schemeClr>
          </a:solidFill>
          <a:ln w="76200">
            <a:solidFill>
              <a:schemeClr val="bg1"/>
            </a:solidFill>
          </a:ln>
          <a:scene3d>
            <a:camera prst="orthographicFront"/>
            <a:lightRig rig="threePt" dir="t"/>
          </a:scene3d>
          <a:sp3d>
            <a:bevelT w="336550" h="24765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C1AC3641-C7B6-48FC-42AE-9D0A38921D54}"/>
              </a:ext>
            </a:extLst>
          </p:cNvPr>
          <p:cNvSpPr/>
          <p:nvPr/>
        </p:nvSpPr>
        <p:spPr>
          <a:xfrm>
            <a:off x="1457198" y="3180299"/>
            <a:ext cx="9277604" cy="1323439"/>
          </a:xfrm>
          <a:prstGeom prst="rect">
            <a:avLst/>
          </a:prstGeom>
          <a:noFill/>
        </p:spPr>
        <p:txBody>
          <a:bodyPr wrap="none" lIns="91440" tIns="45720" rIns="91440" bIns="45720">
            <a:spAutoFit/>
          </a:bodyPr>
          <a:lstStyle/>
          <a:p>
            <a:pPr algn="ctr"/>
            <a:r>
              <a:rPr lang="en-US" sz="8000" b="0" cap="none" spc="0" dirty="0">
                <a:ln w="0"/>
                <a:solidFill>
                  <a:srgbClr val="F0F8FD"/>
                </a:solidFill>
                <a:effectLst>
                  <a:outerShdw blurRad="38100" dist="19050" dir="2700000" algn="tl" rotWithShape="0">
                    <a:schemeClr val="dk1">
                      <a:alpha val="40000"/>
                    </a:schemeClr>
                  </a:outerShdw>
                </a:effectLst>
              </a:rPr>
              <a:t>Painting Techniques.</a:t>
            </a:r>
          </a:p>
        </p:txBody>
      </p:sp>
      <p:sp>
        <p:nvSpPr>
          <p:cNvPr id="22" name="TextBox 21">
            <a:extLst>
              <a:ext uri="{FF2B5EF4-FFF2-40B4-BE49-F238E27FC236}">
                <a16:creationId xmlns:a16="http://schemas.microsoft.com/office/drawing/2014/main" id="{E49D5B52-6E5D-35ED-C090-9A90EBEB07D0}"/>
              </a:ext>
            </a:extLst>
          </p:cNvPr>
          <p:cNvSpPr txBox="1"/>
          <p:nvPr/>
        </p:nvSpPr>
        <p:spPr>
          <a:xfrm>
            <a:off x="345057" y="508958"/>
            <a:ext cx="7297947" cy="923330"/>
          </a:xfrm>
          <a:prstGeom prst="rect">
            <a:avLst/>
          </a:prstGeom>
          <a:noFill/>
        </p:spPr>
        <p:txBody>
          <a:bodyPr wrap="square" rtlCol="0">
            <a:spAutoFit/>
          </a:bodyPr>
          <a:lstStyle/>
          <a:p>
            <a:r>
              <a:rPr lang="en-GB" dirty="0">
                <a:solidFill>
                  <a:schemeClr val="bg1"/>
                </a:solidFill>
              </a:rPr>
              <a:t>6219-06 – L1 Ext Certificate Construction Skills/Carpentry &amp; Joinery.</a:t>
            </a:r>
          </a:p>
          <a:p>
            <a:r>
              <a:rPr lang="en-GB" dirty="0">
                <a:solidFill>
                  <a:schemeClr val="bg1"/>
                </a:solidFill>
              </a:rPr>
              <a:t>	Unit 003: Painting Techniques</a:t>
            </a:r>
          </a:p>
          <a:p>
            <a:r>
              <a:rPr lang="en-GB" dirty="0">
                <a:solidFill>
                  <a:schemeClr val="bg1"/>
                </a:solidFill>
              </a:rPr>
              <a:t>		101.1: Know how to prepare and paint surfaces.</a:t>
            </a:r>
          </a:p>
        </p:txBody>
      </p:sp>
      <p:pic>
        <p:nvPicPr>
          <p:cNvPr id="25" name="Graphic 24">
            <a:extLst>
              <a:ext uri="{FF2B5EF4-FFF2-40B4-BE49-F238E27FC236}">
                <a16:creationId xmlns:a16="http://schemas.microsoft.com/office/drawing/2014/main" id="{2AD38A25-6488-3540-DAB8-C7CEAF52A7C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31365" y="544469"/>
            <a:ext cx="914400" cy="914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2563FE0-AB9D-C212-0ADE-CE86D71A1A57}"/>
              </a:ext>
            </a:extLst>
          </p:cNvPr>
          <p:cNvGrpSpPr/>
          <p:nvPr/>
        </p:nvGrpSpPr>
        <p:grpSpPr>
          <a:xfrm>
            <a:off x="212651" y="244549"/>
            <a:ext cx="7591647" cy="2105247"/>
            <a:chOff x="212651" y="244549"/>
            <a:chExt cx="7591647" cy="2105247"/>
          </a:xfrm>
        </p:grpSpPr>
        <p:sp>
          <p:nvSpPr>
            <p:cNvPr id="3" name="Right Triangle 2">
              <a:extLst>
                <a:ext uri="{FF2B5EF4-FFF2-40B4-BE49-F238E27FC236}">
                  <a16:creationId xmlns:a16="http://schemas.microsoft.com/office/drawing/2014/main" id="{090A386E-937D-AE15-3F00-6ACFC0EE4779}"/>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8707567A-504C-00B9-009B-9425660CAA57}"/>
                </a:ext>
              </a:extLst>
            </p:cNvPr>
            <p:cNvSpPr/>
            <p:nvPr/>
          </p:nvSpPr>
          <p:spPr>
            <a:xfrm rot="21009592">
              <a:off x="474381" y="398031"/>
              <a:ext cx="4604146" cy="1200329"/>
            </a:xfrm>
            <a:prstGeom prst="rect">
              <a:avLst/>
            </a:prstGeom>
            <a:noFill/>
            <a:effectLst>
              <a:glow rad="127000">
                <a:schemeClr val="accent2"/>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Aim &amp; Objectives.</a:t>
              </a:r>
            </a:p>
          </p:txBody>
        </p:sp>
      </p:grpSp>
      <p:grpSp>
        <p:nvGrpSpPr>
          <p:cNvPr id="13" name="Group 12">
            <a:extLst>
              <a:ext uri="{FF2B5EF4-FFF2-40B4-BE49-F238E27FC236}">
                <a16:creationId xmlns:a16="http://schemas.microsoft.com/office/drawing/2014/main" id="{97BB4DEE-C4EA-ED28-A45D-D593833EA9EC}"/>
              </a:ext>
            </a:extLst>
          </p:cNvPr>
          <p:cNvGrpSpPr/>
          <p:nvPr/>
        </p:nvGrpSpPr>
        <p:grpSpPr>
          <a:xfrm>
            <a:off x="6560287" y="5869171"/>
            <a:ext cx="5436782" cy="744280"/>
            <a:chOff x="6560287" y="5869172"/>
            <a:chExt cx="5436782" cy="744280"/>
          </a:xfrm>
        </p:grpSpPr>
        <p:sp>
          <p:nvSpPr>
            <p:cNvPr id="4" name="Right Triangle 3">
              <a:extLst>
                <a:ext uri="{FF2B5EF4-FFF2-40B4-BE49-F238E27FC236}">
                  <a16:creationId xmlns:a16="http://schemas.microsoft.com/office/drawing/2014/main" id="{471EAD69-A648-3B3C-5AF0-53F98AAC4BAD}"/>
                </a:ext>
              </a:extLst>
            </p:cNvPr>
            <p:cNvSpPr/>
            <p:nvPr/>
          </p:nvSpPr>
          <p:spPr>
            <a:xfrm rot="10800000" flipV="1">
              <a:off x="6560287" y="5869172"/>
              <a:ext cx="5436782" cy="744279"/>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22ACE9EA-7399-B9C9-0A0A-406D2E8B51B4}"/>
                </a:ext>
              </a:extLst>
            </p:cNvPr>
            <p:cNvGrpSpPr/>
            <p:nvPr/>
          </p:nvGrpSpPr>
          <p:grpSpPr>
            <a:xfrm>
              <a:off x="11220478" y="6251944"/>
              <a:ext cx="698619" cy="361508"/>
              <a:chOff x="2504463" y="5708261"/>
              <a:chExt cx="2157794" cy="1080000"/>
            </a:xfrm>
          </p:grpSpPr>
          <p:pic>
            <p:nvPicPr>
              <p:cNvPr id="7" name="Picture 6">
                <a:extLst>
                  <a:ext uri="{FF2B5EF4-FFF2-40B4-BE49-F238E27FC236}">
                    <a16:creationId xmlns:a16="http://schemas.microsoft.com/office/drawing/2014/main" id="{8AEAE082-EB16-4D2B-D01C-5477AA2C83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4463" y="5829986"/>
                <a:ext cx="836964" cy="836550"/>
              </a:xfrm>
              <a:prstGeom prst="rect">
                <a:avLst/>
              </a:prstGeom>
            </p:spPr>
          </p:pic>
          <p:pic>
            <p:nvPicPr>
              <p:cNvPr id="8" name="Picture 7">
                <a:extLst>
                  <a:ext uri="{FF2B5EF4-FFF2-40B4-BE49-F238E27FC236}">
                    <a16:creationId xmlns:a16="http://schemas.microsoft.com/office/drawing/2014/main" id="{93FB4EEC-2600-FAF2-5003-26CAAD9ADB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2257" y="5708261"/>
                <a:ext cx="1080000" cy="1080000"/>
              </a:xfrm>
              <a:prstGeom prst="rect">
                <a:avLst/>
              </a:prstGeom>
            </p:spPr>
          </p:pic>
        </p:grpSp>
      </p:grpSp>
      <p:sp>
        <p:nvSpPr>
          <p:cNvPr id="16" name="Rectangle 15">
            <a:extLst>
              <a:ext uri="{FF2B5EF4-FFF2-40B4-BE49-F238E27FC236}">
                <a16:creationId xmlns:a16="http://schemas.microsoft.com/office/drawing/2014/main" id="{3DD6F722-AC50-0ED5-41C0-D16C2F830827}"/>
              </a:ext>
            </a:extLst>
          </p:cNvPr>
          <p:cNvSpPr/>
          <p:nvPr/>
        </p:nvSpPr>
        <p:spPr>
          <a:xfrm>
            <a:off x="4252561" y="1458951"/>
            <a:ext cx="1624164" cy="923330"/>
          </a:xfrm>
          <a:prstGeom prst="rect">
            <a:avLst/>
          </a:prstGeom>
          <a:noFill/>
        </p:spPr>
        <p:txBody>
          <a:bodyPr wrap="none" lIns="91440" tIns="45720" rIns="91440" bIns="45720">
            <a:spAutoFit/>
          </a:bodyPr>
          <a:lstStyle/>
          <a:p>
            <a:pPr algn="ctr"/>
            <a:r>
              <a:rPr lang="en-US" sz="5400" b="1" cap="none" spc="0" dirty="0">
                <a:ln w="0"/>
                <a:solidFill>
                  <a:schemeClr val="accent2"/>
                </a:solidFill>
                <a:effectLst>
                  <a:outerShdw blurRad="38100" dist="19050" dir="2700000" algn="tl" rotWithShape="0">
                    <a:schemeClr val="dk1">
                      <a:alpha val="40000"/>
                    </a:schemeClr>
                  </a:outerShdw>
                </a:effectLst>
              </a:rPr>
              <a:t>Aim:</a:t>
            </a:r>
          </a:p>
        </p:txBody>
      </p:sp>
      <p:sp>
        <p:nvSpPr>
          <p:cNvPr id="17" name="Rectangle 16">
            <a:extLst>
              <a:ext uri="{FF2B5EF4-FFF2-40B4-BE49-F238E27FC236}">
                <a16:creationId xmlns:a16="http://schemas.microsoft.com/office/drawing/2014/main" id="{91539AB1-4D18-BE27-FDC2-FA6B8CE72A90}"/>
              </a:ext>
            </a:extLst>
          </p:cNvPr>
          <p:cNvSpPr/>
          <p:nvPr/>
        </p:nvSpPr>
        <p:spPr>
          <a:xfrm>
            <a:off x="238210" y="3121174"/>
            <a:ext cx="3770264" cy="923330"/>
          </a:xfrm>
          <a:prstGeom prst="rect">
            <a:avLst/>
          </a:prstGeom>
          <a:noFill/>
        </p:spPr>
        <p:txBody>
          <a:bodyPr wrap="none" lIns="91440" tIns="45720" rIns="91440" bIns="45720">
            <a:spAutoFit/>
          </a:bodyPr>
          <a:lstStyle/>
          <a:p>
            <a:r>
              <a:rPr lang="en-US" sz="5400" b="1" cap="none" spc="0" dirty="0">
                <a:ln w="0"/>
                <a:solidFill>
                  <a:schemeClr val="accent2"/>
                </a:solidFill>
                <a:effectLst>
                  <a:outerShdw blurRad="38100" dist="19050" dir="2700000" algn="tl" rotWithShape="0">
                    <a:schemeClr val="dk1">
                      <a:alpha val="40000"/>
                    </a:schemeClr>
                  </a:outerShdw>
                </a:effectLst>
              </a:rPr>
              <a:t>Objectives:</a:t>
            </a:r>
          </a:p>
        </p:txBody>
      </p:sp>
      <p:sp>
        <p:nvSpPr>
          <p:cNvPr id="18" name="TextBox 17">
            <a:extLst>
              <a:ext uri="{FF2B5EF4-FFF2-40B4-BE49-F238E27FC236}">
                <a16:creationId xmlns:a16="http://schemas.microsoft.com/office/drawing/2014/main" id="{62C78EAD-15A3-C2A1-AD5C-F717AF390B4F}"/>
              </a:ext>
            </a:extLst>
          </p:cNvPr>
          <p:cNvSpPr txBox="1"/>
          <p:nvPr/>
        </p:nvSpPr>
        <p:spPr>
          <a:xfrm>
            <a:off x="2179674" y="4219986"/>
            <a:ext cx="6816408" cy="1754326"/>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accent2"/>
                </a:solidFill>
              </a:rPr>
              <a:t>1.1 identify the Personal Protective Equipment (PPE) appropriate to preparing and painting surfaces </a:t>
            </a:r>
          </a:p>
          <a:p>
            <a:pPr marL="285750" indent="-285750">
              <a:buFont typeface="Arial" panose="020B0604020202020204" pitchFamily="34" charset="0"/>
              <a:buChar char="•"/>
            </a:pPr>
            <a:r>
              <a:rPr lang="en-GB" dirty="0">
                <a:solidFill>
                  <a:schemeClr val="accent2"/>
                </a:solidFill>
              </a:rPr>
              <a:t>1.2 identify the materials required to prepare and paint surfaces </a:t>
            </a:r>
          </a:p>
          <a:p>
            <a:pPr marL="285750" indent="-285750">
              <a:buFont typeface="Arial" panose="020B0604020202020204" pitchFamily="34" charset="0"/>
              <a:buChar char="•"/>
            </a:pPr>
            <a:r>
              <a:rPr lang="en-GB" dirty="0">
                <a:solidFill>
                  <a:schemeClr val="accent2"/>
                </a:solidFill>
              </a:rPr>
              <a:t>1.3 identify the tools and equipment required to prepare and paint surfaces </a:t>
            </a:r>
          </a:p>
          <a:p>
            <a:pPr marL="285750" indent="-285750">
              <a:buFont typeface="Arial" panose="020B0604020202020204" pitchFamily="34" charset="0"/>
              <a:buChar char="•"/>
            </a:pPr>
            <a:r>
              <a:rPr lang="en-GB" dirty="0">
                <a:solidFill>
                  <a:schemeClr val="accent2"/>
                </a:solidFill>
              </a:rPr>
              <a:t>1.4 state different types of water-based paints. </a:t>
            </a:r>
          </a:p>
        </p:txBody>
      </p:sp>
      <p:sp>
        <p:nvSpPr>
          <p:cNvPr id="19" name="TextBox 18">
            <a:extLst>
              <a:ext uri="{FF2B5EF4-FFF2-40B4-BE49-F238E27FC236}">
                <a16:creationId xmlns:a16="http://schemas.microsoft.com/office/drawing/2014/main" id="{89B833E4-3DB1-2219-6958-316B0BEBD2FA}"/>
              </a:ext>
            </a:extLst>
          </p:cNvPr>
          <p:cNvSpPr txBox="1"/>
          <p:nvPr/>
        </p:nvSpPr>
        <p:spPr>
          <a:xfrm>
            <a:off x="6198781" y="1735950"/>
            <a:ext cx="4624959" cy="369332"/>
          </a:xfrm>
          <a:prstGeom prst="rect">
            <a:avLst/>
          </a:prstGeom>
          <a:noFill/>
        </p:spPr>
        <p:txBody>
          <a:bodyPr wrap="square" rtlCol="0">
            <a:spAutoFit/>
          </a:bodyPr>
          <a:lstStyle/>
          <a:p>
            <a:pPr marL="285750" indent="-285750">
              <a:buFont typeface="Arial" panose="020B0604020202020204" pitchFamily="34" charset="0"/>
              <a:buChar char="•"/>
            </a:pPr>
            <a:r>
              <a:rPr lang="en-GB" b="1" dirty="0">
                <a:solidFill>
                  <a:schemeClr val="accent2"/>
                </a:solidFill>
              </a:rPr>
              <a:t>Know how to prepare and paint surfaces</a:t>
            </a:r>
          </a:p>
        </p:txBody>
      </p:sp>
      <p:pic>
        <p:nvPicPr>
          <p:cNvPr id="21" name="Picture 20">
            <a:extLst>
              <a:ext uri="{FF2B5EF4-FFF2-40B4-BE49-F238E27FC236}">
                <a16:creationId xmlns:a16="http://schemas.microsoft.com/office/drawing/2014/main" id="{B89C59A8-D4BD-F1E4-C3AF-78A8C0A948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210" y="278195"/>
            <a:ext cx="720000" cy="720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80000"/>
                    </a14:imgEffect>
                  </a14:imgLayer>
                </a14:imgProps>
              </a:ext>
            </a:extLst>
          </a:blip>
          <a:srcRect/>
          <a:stretch>
            <a:fillRect t="-9000" b="-9000"/>
          </a:stretch>
        </a:blipFill>
        <a:effectLst/>
      </p:bgPr>
    </p:bg>
    <p:spTree>
      <p:nvGrpSpPr>
        <p:cNvPr id="1" name="">
          <a:extLst>
            <a:ext uri="{FF2B5EF4-FFF2-40B4-BE49-F238E27FC236}">
              <a16:creationId xmlns:a16="http://schemas.microsoft.com/office/drawing/2014/main" id="{1C26C8F6-68F5-5311-7091-8A847869582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67EF68C-ED7C-DDA7-04A0-07546E9716C2}"/>
              </a:ext>
            </a:extLst>
          </p:cNvPr>
          <p:cNvSpPr/>
          <p:nvPr/>
        </p:nvSpPr>
        <p:spPr>
          <a:xfrm>
            <a:off x="3284000" y="408400"/>
            <a:ext cx="5624000" cy="1323439"/>
          </a:xfrm>
          <a:prstGeom prst="rect">
            <a:avLst/>
          </a:prstGeom>
          <a:noFill/>
          <a:effectLst>
            <a:reflection blurRad="6350" stA="50000" endA="300" endPos="55000" dir="5400000" sy="-100000" algn="bl" rotWithShape="0"/>
          </a:effectLst>
        </p:spPr>
        <p:txBody>
          <a:bodyPr wrap="square" lIns="91440" tIns="45720" rIns="91440" bIns="45720">
            <a:spAutoFit/>
          </a:bodyPr>
          <a:lstStyle/>
          <a:p>
            <a:pPr algn="ctr"/>
            <a:r>
              <a:rPr lang="en-US" sz="8000" b="0" cap="none" spc="0" dirty="0">
                <a:ln w="0"/>
                <a:solidFill>
                  <a:srgbClr val="F0F8FD"/>
                </a:solidFill>
                <a:effectLst>
                  <a:outerShdw blurRad="38100" dist="19050" dir="2700000" algn="tl" rotWithShape="0">
                    <a:schemeClr val="dk1">
                      <a:alpha val="40000"/>
                    </a:schemeClr>
                  </a:outerShdw>
                </a:effectLst>
              </a:rPr>
              <a:t>PPE</a:t>
            </a:r>
          </a:p>
        </p:txBody>
      </p:sp>
      <p:pic>
        <p:nvPicPr>
          <p:cNvPr id="6" name="Picture 5">
            <a:extLst>
              <a:ext uri="{FF2B5EF4-FFF2-40B4-BE49-F238E27FC236}">
                <a16:creationId xmlns:a16="http://schemas.microsoft.com/office/drawing/2014/main" id="{C64A175C-3EA1-03EF-263C-2EDB90529DEF}"/>
              </a:ext>
            </a:extLst>
          </p:cNvPr>
          <p:cNvPicPr>
            <a:picLocks noChangeAspect="1"/>
          </p:cNvPicPr>
          <p:nvPr/>
        </p:nvPicPr>
        <p:blipFill>
          <a:blip r:embed="rId4">
            <a:extLst>
              <a:ext uri="{28A0092B-C50C-407E-A947-70E740481C1C}">
                <a14:useLocalDpi xmlns:a14="http://schemas.microsoft.com/office/drawing/2010/main" val="0"/>
              </a:ext>
            </a:extLst>
          </a:blip>
          <a:srcRect l="16300" t="10203" r="16802" b="19884"/>
          <a:stretch>
            <a:fillRect/>
          </a:stretch>
        </p:blipFill>
        <p:spPr>
          <a:xfrm>
            <a:off x="4263224" y="1973729"/>
            <a:ext cx="3665551" cy="3830723"/>
          </a:xfrm>
          <a:prstGeom prst="rect">
            <a:avLst/>
          </a:prstGeom>
        </p:spPr>
      </p:pic>
    </p:spTree>
    <p:extLst>
      <p:ext uri="{BB962C8B-B14F-4D97-AF65-F5344CB8AC3E}">
        <p14:creationId xmlns:p14="http://schemas.microsoft.com/office/powerpoint/2010/main" val="1235358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E3831-3EBD-C8AC-5FEC-9877F5CF02C4}"/>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E4C28680-FC00-7B4D-16D0-EF638552032C}"/>
              </a:ext>
            </a:extLst>
          </p:cNvPr>
          <p:cNvGrpSpPr/>
          <p:nvPr/>
        </p:nvGrpSpPr>
        <p:grpSpPr>
          <a:xfrm>
            <a:off x="212651" y="244549"/>
            <a:ext cx="7591647" cy="2105247"/>
            <a:chOff x="212651" y="244549"/>
            <a:chExt cx="7591647" cy="2105247"/>
          </a:xfrm>
        </p:grpSpPr>
        <p:sp>
          <p:nvSpPr>
            <p:cNvPr id="6" name="Right Triangle 5">
              <a:extLst>
                <a:ext uri="{FF2B5EF4-FFF2-40B4-BE49-F238E27FC236}">
                  <a16:creationId xmlns:a16="http://schemas.microsoft.com/office/drawing/2014/main" id="{F1656725-44CC-9591-7AAA-D0B90EB61E01}"/>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6F170C96-0524-3220-3C4C-8761B8A19584}"/>
                </a:ext>
              </a:extLst>
            </p:cNvPr>
            <p:cNvSpPr/>
            <p:nvPr/>
          </p:nvSpPr>
          <p:spPr>
            <a:xfrm rot="21009592">
              <a:off x="1057800" y="364484"/>
              <a:ext cx="2685351"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Activities.</a:t>
              </a:r>
            </a:p>
          </p:txBody>
        </p:sp>
      </p:grpSp>
      <p:sp>
        <p:nvSpPr>
          <p:cNvPr id="9" name="Rectangle 8">
            <a:extLst>
              <a:ext uri="{FF2B5EF4-FFF2-40B4-BE49-F238E27FC236}">
                <a16:creationId xmlns:a16="http://schemas.microsoft.com/office/drawing/2014/main" id="{D3DDECCC-0678-FDAC-966B-DCE2FEC2BF44}"/>
              </a:ext>
            </a:extLst>
          </p:cNvPr>
          <p:cNvSpPr/>
          <p:nvPr/>
        </p:nvSpPr>
        <p:spPr>
          <a:xfrm>
            <a:off x="340889" y="2488769"/>
            <a:ext cx="1786066" cy="923330"/>
          </a:xfrm>
          <a:prstGeom prst="rect">
            <a:avLst/>
          </a:prstGeom>
          <a:noFill/>
        </p:spPr>
        <p:txBody>
          <a:bodyPr wrap="none" lIns="91440" tIns="45720" rIns="91440" bIns="45720">
            <a:spAutoFit/>
          </a:bodyPr>
          <a:lstStyle/>
          <a:p>
            <a:pPr algn="ctr"/>
            <a:r>
              <a:rPr lang="en-US" sz="5400" b="0" cap="none" spc="0" dirty="0">
                <a:ln w="0"/>
                <a:solidFill>
                  <a:schemeClr val="accent2"/>
                </a:solidFill>
                <a:effectLst>
                  <a:outerShdw blurRad="38100" dist="19050" dir="2700000" algn="tl" rotWithShape="0">
                    <a:schemeClr val="dk1">
                      <a:alpha val="40000"/>
                    </a:schemeClr>
                  </a:outerShdw>
                </a:effectLst>
                <a:latin typeface="MisterEarl BT" panose="03080802020302020203" pitchFamily="66" charset="0"/>
              </a:rPr>
              <a:t>Activity:</a:t>
            </a:r>
          </a:p>
        </p:txBody>
      </p:sp>
      <p:sp>
        <p:nvSpPr>
          <p:cNvPr id="11" name="Rectangle 10">
            <a:extLst>
              <a:ext uri="{FF2B5EF4-FFF2-40B4-BE49-F238E27FC236}">
                <a16:creationId xmlns:a16="http://schemas.microsoft.com/office/drawing/2014/main" id="{4FAA4DA5-02CA-CEAB-6A69-C69EA4289377}"/>
              </a:ext>
            </a:extLst>
          </p:cNvPr>
          <p:cNvSpPr/>
          <p:nvPr/>
        </p:nvSpPr>
        <p:spPr>
          <a:xfrm>
            <a:off x="410710" y="3633207"/>
            <a:ext cx="1300357" cy="923330"/>
          </a:xfrm>
          <a:prstGeom prst="rect">
            <a:avLst/>
          </a:prstGeom>
          <a:noFill/>
        </p:spPr>
        <p:txBody>
          <a:bodyPr wrap="none" lIns="91440" tIns="45720" rIns="91440" bIns="45720">
            <a:spAutoFit/>
          </a:bodyPr>
          <a:lstStyle/>
          <a:p>
            <a:pPr algn="ctr"/>
            <a:r>
              <a:rPr lang="en-US" sz="5400" b="0" cap="none" spc="0" dirty="0">
                <a:ln w="0"/>
                <a:solidFill>
                  <a:schemeClr val="accent2"/>
                </a:solidFill>
                <a:effectLst>
                  <a:outerShdw blurRad="38100" dist="19050" dir="2700000" algn="tl" rotWithShape="0">
                    <a:schemeClr val="dk1">
                      <a:alpha val="40000"/>
                    </a:schemeClr>
                  </a:outerShdw>
                </a:effectLst>
                <a:latin typeface="MisterEarl BT" panose="03080802020302020203" pitchFamily="66" charset="0"/>
              </a:rPr>
              <a:t>Brief:</a:t>
            </a:r>
          </a:p>
        </p:txBody>
      </p:sp>
      <p:sp>
        <p:nvSpPr>
          <p:cNvPr id="13" name="TextBox 12">
            <a:extLst>
              <a:ext uri="{FF2B5EF4-FFF2-40B4-BE49-F238E27FC236}">
                <a16:creationId xmlns:a16="http://schemas.microsoft.com/office/drawing/2014/main" id="{DF071ECA-A463-AB44-3E22-1E6C67D617DB}"/>
              </a:ext>
            </a:extLst>
          </p:cNvPr>
          <p:cNvSpPr txBox="1"/>
          <p:nvPr/>
        </p:nvSpPr>
        <p:spPr>
          <a:xfrm>
            <a:off x="2210694" y="2614431"/>
            <a:ext cx="4069336" cy="707886"/>
          </a:xfrm>
          <a:prstGeom prst="rect">
            <a:avLst/>
          </a:prstGeom>
          <a:noFill/>
        </p:spPr>
        <p:txBody>
          <a:bodyPr wrap="square" rtlCol="0">
            <a:spAutoFit/>
          </a:bodyPr>
          <a:lstStyle/>
          <a:p>
            <a:r>
              <a:rPr lang="en-GB" sz="2000" dirty="0">
                <a:solidFill>
                  <a:schemeClr val="accent2"/>
                </a:solidFill>
                <a:latin typeface="Courier New" panose="02070309020205020404" pitchFamily="49" charset="0"/>
                <a:cs typeface="Courier New" panose="02070309020205020404" pitchFamily="49" charset="0"/>
              </a:rPr>
              <a:t>005.1a – Gear Up &amp; Get Safe!</a:t>
            </a:r>
          </a:p>
        </p:txBody>
      </p:sp>
      <p:sp>
        <p:nvSpPr>
          <p:cNvPr id="15" name="TextBox 14">
            <a:extLst>
              <a:ext uri="{FF2B5EF4-FFF2-40B4-BE49-F238E27FC236}">
                <a16:creationId xmlns:a16="http://schemas.microsoft.com/office/drawing/2014/main" id="{5F6E16B9-11A6-8019-7791-E2561C6D0355}"/>
              </a:ext>
            </a:extLst>
          </p:cNvPr>
          <p:cNvSpPr txBox="1"/>
          <p:nvPr/>
        </p:nvSpPr>
        <p:spPr>
          <a:xfrm>
            <a:off x="1711067" y="3889626"/>
            <a:ext cx="4681230" cy="1477328"/>
          </a:xfrm>
          <a:prstGeom prst="rect">
            <a:avLst/>
          </a:prstGeom>
          <a:noFill/>
        </p:spPr>
        <p:txBody>
          <a:bodyPr wrap="square" rtlCol="0">
            <a:spAutoFit/>
          </a:bodyPr>
          <a:lstStyle/>
          <a:p>
            <a:r>
              <a:rPr lang="en-GB" dirty="0">
                <a:solidFill>
                  <a:schemeClr val="accent2"/>
                </a:solidFill>
                <a:latin typeface="Courier New" panose="02070309020205020404" pitchFamily="49" charset="0"/>
                <a:cs typeface="Courier New" panose="02070309020205020404" pitchFamily="49" charset="0"/>
              </a:rPr>
              <a:t>This activity introduces learners to the essential Personal Protective Equipment (PPE) required when constructing half‑brick thick walls.</a:t>
            </a:r>
          </a:p>
        </p:txBody>
      </p:sp>
      <p:pic>
        <p:nvPicPr>
          <p:cNvPr id="14" name="Picture 13">
            <a:extLst>
              <a:ext uri="{FF2B5EF4-FFF2-40B4-BE49-F238E27FC236}">
                <a16:creationId xmlns:a16="http://schemas.microsoft.com/office/drawing/2014/main" id="{980176BD-811D-4010-B927-704323AF7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5227" y="1491046"/>
            <a:ext cx="3308922" cy="468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66816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8922C6-9F9D-44BC-B083-B31729A7EDC2}"/>
              </a:ext>
            </a:extLst>
          </p:cNvPr>
          <p:cNvSpPr/>
          <p:nvPr/>
        </p:nvSpPr>
        <p:spPr>
          <a:xfrm>
            <a:off x="0" y="212272"/>
            <a:ext cx="6223000" cy="1077218"/>
          </a:xfrm>
          <a:prstGeom prst="rect">
            <a:avLst/>
          </a:prstGeom>
          <a:noFill/>
        </p:spPr>
        <p:txBody>
          <a:bodyPr wrap="square" lIns="91440" tIns="45720" rIns="91440" bIns="45720">
            <a:spAutoFit/>
          </a:bodyPr>
          <a:lstStyle/>
          <a:p>
            <a:r>
              <a:rPr lang="en-US" sz="3200" b="0" cap="none" spc="0" dirty="0">
                <a:ln w="0"/>
                <a:solidFill>
                  <a:schemeClr val="bg1"/>
                </a:solidFill>
                <a:effectLst>
                  <a:outerShdw blurRad="38100" dist="19050" dir="2700000" algn="tl" rotWithShape="0">
                    <a:schemeClr val="dk1">
                      <a:alpha val="40000"/>
                    </a:schemeClr>
                  </a:outerShdw>
                </a:effectLst>
              </a:rPr>
              <a:t>Types of Personal Protective Equipment (PPE).</a:t>
            </a:r>
          </a:p>
        </p:txBody>
      </p:sp>
      <p:sp>
        <p:nvSpPr>
          <p:cNvPr id="2" name="Rectangle: Rounded Corners 1">
            <a:extLst>
              <a:ext uri="{FF2B5EF4-FFF2-40B4-BE49-F238E27FC236}">
                <a16:creationId xmlns:a16="http://schemas.microsoft.com/office/drawing/2014/main" id="{505D9917-5AEB-4B23-8474-15550D8656C2}"/>
              </a:ext>
            </a:extLst>
          </p:cNvPr>
          <p:cNvSpPr/>
          <p:nvPr/>
        </p:nvSpPr>
        <p:spPr>
          <a:xfrm>
            <a:off x="9677399" y="212272"/>
            <a:ext cx="2020405" cy="2124527"/>
          </a:xfrm>
          <a:prstGeom prst="roundRect">
            <a:avLst>
              <a:gd name="adj" fmla="val 2645"/>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DCB12847-B4C3-42DF-9BA3-1DDDE563E7F2}"/>
              </a:ext>
            </a:extLst>
          </p:cNvPr>
          <p:cNvSpPr/>
          <p:nvPr/>
        </p:nvSpPr>
        <p:spPr>
          <a:xfrm>
            <a:off x="140804" y="1355272"/>
            <a:ext cx="5142395" cy="5290456"/>
          </a:xfrm>
          <a:prstGeom prst="roundRect">
            <a:avLst>
              <a:gd name="adj" fmla="val 961"/>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2F357B8-E0DA-472A-8A46-44150F14740F}"/>
              </a:ext>
            </a:extLst>
          </p:cNvPr>
          <p:cNvSpPr/>
          <p:nvPr/>
        </p:nvSpPr>
        <p:spPr>
          <a:xfrm>
            <a:off x="5384800" y="1357084"/>
            <a:ext cx="4191000" cy="979715"/>
          </a:xfrm>
          <a:prstGeom prst="roundRect">
            <a:avLst>
              <a:gd name="adj" fmla="val 51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4033105-B61E-461A-8B2D-FC1AE6B584EB}"/>
              </a:ext>
            </a:extLst>
          </p:cNvPr>
          <p:cNvSpPr/>
          <p:nvPr/>
        </p:nvSpPr>
        <p:spPr>
          <a:xfrm>
            <a:off x="5384798" y="2449285"/>
            <a:ext cx="6313006" cy="4196443"/>
          </a:xfrm>
          <a:prstGeom prst="roundRect">
            <a:avLst>
              <a:gd name="adj" fmla="val 61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35E250E-53EC-4BD5-82F6-E21CE76E5D22}"/>
              </a:ext>
            </a:extLst>
          </p:cNvPr>
          <p:cNvSpPr/>
          <p:nvPr/>
        </p:nvSpPr>
        <p:spPr>
          <a:xfrm>
            <a:off x="5493301" y="2501896"/>
            <a:ext cx="6096000" cy="3416320"/>
          </a:xfrm>
          <a:prstGeom prst="rect">
            <a:avLst/>
          </a:prstGeom>
        </p:spPr>
        <p:txBody>
          <a:bodyPr>
            <a:spAutoFit/>
          </a:bodyPr>
          <a:lstStyle/>
          <a:p>
            <a:r>
              <a:rPr lang="en-GB" b="1" dirty="0">
                <a:solidFill>
                  <a:schemeClr val="accent2"/>
                </a:solidFill>
              </a:rPr>
              <a:t>Options: </a:t>
            </a:r>
          </a:p>
          <a:p>
            <a:r>
              <a:rPr lang="en-GB" dirty="0">
                <a:solidFill>
                  <a:schemeClr val="accent2"/>
                </a:solidFill>
              </a:rPr>
              <a:t>A range of helmets, hard hats and bump caps</a:t>
            </a:r>
          </a:p>
          <a:p>
            <a:endParaRPr lang="en-GB" dirty="0">
              <a:solidFill>
                <a:schemeClr val="accent2"/>
              </a:solidFill>
            </a:endParaRPr>
          </a:p>
          <a:p>
            <a:r>
              <a:rPr lang="en-GB" b="1" dirty="0">
                <a:solidFill>
                  <a:schemeClr val="accent2"/>
                </a:solidFill>
              </a:rPr>
              <a:t>Hazards: </a:t>
            </a:r>
          </a:p>
          <a:p>
            <a:r>
              <a:rPr lang="en-GB" dirty="0">
                <a:solidFill>
                  <a:schemeClr val="accent2"/>
                </a:solidFill>
              </a:rPr>
              <a:t>Impact from falling or flying objects, risk of head bumping, hair entanglement</a:t>
            </a:r>
          </a:p>
          <a:p>
            <a:endParaRPr lang="en-GB" dirty="0">
              <a:solidFill>
                <a:schemeClr val="accent2"/>
              </a:solidFill>
            </a:endParaRPr>
          </a:p>
          <a:p>
            <a:r>
              <a:rPr lang="en-GB" b="1" dirty="0">
                <a:solidFill>
                  <a:schemeClr val="accent2"/>
                </a:solidFill>
              </a:rPr>
              <a:t>Note:</a:t>
            </a:r>
          </a:p>
          <a:p>
            <a:r>
              <a:rPr lang="en-GB" dirty="0">
                <a:solidFill>
                  <a:schemeClr val="accent2"/>
                </a:solidFill>
              </a:rPr>
              <a:t>Some safety helmets incorporate or can be fitted with specially-designed eye or hearing protection. Don’t forget neck protection, </a:t>
            </a:r>
            <a:r>
              <a:rPr lang="en-GB" dirty="0" err="1">
                <a:solidFill>
                  <a:schemeClr val="accent2"/>
                </a:solidFill>
              </a:rPr>
              <a:t>eg</a:t>
            </a:r>
            <a:r>
              <a:rPr lang="en-GB" dirty="0">
                <a:solidFill>
                  <a:schemeClr val="accent2"/>
                </a:solidFill>
              </a:rPr>
              <a:t> scarves for use during welding. Do not use head protection if it is damaged – replace it. </a:t>
            </a:r>
          </a:p>
        </p:txBody>
      </p:sp>
      <p:sp>
        <p:nvSpPr>
          <p:cNvPr id="9" name="Rectangle 8">
            <a:extLst>
              <a:ext uri="{FF2B5EF4-FFF2-40B4-BE49-F238E27FC236}">
                <a16:creationId xmlns:a16="http://schemas.microsoft.com/office/drawing/2014/main" id="{C7FB9C3A-41F2-4439-B453-4503BE245AAC}"/>
              </a:ext>
            </a:extLst>
          </p:cNvPr>
          <p:cNvSpPr/>
          <p:nvPr/>
        </p:nvSpPr>
        <p:spPr>
          <a:xfrm>
            <a:off x="5502041" y="1385276"/>
            <a:ext cx="2868542" cy="923330"/>
          </a:xfrm>
          <a:prstGeom prst="rect">
            <a:avLst/>
          </a:prstGeom>
          <a:noFill/>
        </p:spPr>
        <p:txBody>
          <a:bodyPr wrap="none" lIns="91440" tIns="45720" rIns="91440" bIns="45720">
            <a:spAutoFit/>
          </a:bodyPr>
          <a:lstStyle/>
          <a:p>
            <a:pPr algn="ctr"/>
            <a:r>
              <a:rPr lang="en-US" sz="5400" b="0" cap="none" spc="0" dirty="0">
                <a:ln w="0">
                  <a:noFill/>
                </a:ln>
                <a:solidFill>
                  <a:schemeClr val="accent2"/>
                </a:solidFill>
                <a:effectLst>
                  <a:outerShdw blurRad="38100" dist="19050" dir="2700000" algn="tl" rotWithShape="0">
                    <a:schemeClr val="dk1">
                      <a:alpha val="40000"/>
                    </a:schemeClr>
                  </a:outerShdw>
                </a:effectLst>
              </a:rPr>
              <a:t>Hard Hat</a:t>
            </a:r>
          </a:p>
        </p:txBody>
      </p:sp>
      <p:pic>
        <p:nvPicPr>
          <p:cNvPr id="11" name="Picture 10">
            <a:extLst>
              <a:ext uri="{FF2B5EF4-FFF2-40B4-BE49-F238E27FC236}">
                <a16:creationId xmlns:a16="http://schemas.microsoft.com/office/drawing/2014/main" id="{68E67207-3D9E-4313-9E04-9196AEFA29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01" y="1480500"/>
            <a:ext cx="5040000" cy="50400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C8B1B605-FFE3-43C4-BD04-7AB3ED5F26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7399" y="140799"/>
            <a:ext cx="2125038" cy="219600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5F64810B-9F58-3105-8250-A7D1EC7AB1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93710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8922C6-9F9D-44BC-B083-B31729A7EDC2}"/>
              </a:ext>
            </a:extLst>
          </p:cNvPr>
          <p:cNvSpPr/>
          <p:nvPr/>
        </p:nvSpPr>
        <p:spPr>
          <a:xfrm>
            <a:off x="0" y="212272"/>
            <a:ext cx="6223000" cy="1077218"/>
          </a:xfrm>
          <a:prstGeom prst="rect">
            <a:avLst/>
          </a:prstGeom>
          <a:noFill/>
        </p:spPr>
        <p:txBody>
          <a:bodyPr wrap="square" lIns="91440" tIns="45720" rIns="91440" bIns="45720">
            <a:spAutoFit/>
          </a:bodyPr>
          <a:lstStyle/>
          <a:p>
            <a:r>
              <a:rPr lang="en-US" sz="3200" b="0" cap="none" spc="0" dirty="0">
                <a:ln w="0"/>
                <a:solidFill>
                  <a:schemeClr val="bg1"/>
                </a:solidFill>
                <a:effectLst>
                  <a:outerShdw blurRad="38100" dist="19050" dir="2700000" algn="tl" rotWithShape="0">
                    <a:schemeClr val="dk1">
                      <a:alpha val="40000"/>
                    </a:schemeClr>
                  </a:outerShdw>
                </a:effectLst>
              </a:rPr>
              <a:t>Types of Personal Protective Equipment (PPE).</a:t>
            </a:r>
          </a:p>
        </p:txBody>
      </p:sp>
      <p:sp>
        <p:nvSpPr>
          <p:cNvPr id="2" name="Rectangle: Rounded Corners 1">
            <a:extLst>
              <a:ext uri="{FF2B5EF4-FFF2-40B4-BE49-F238E27FC236}">
                <a16:creationId xmlns:a16="http://schemas.microsoft.com/office/drawing/2014/main" id="{505D9917-5AEB-4B23-8474-15550D8656C2}"/>
              </a:ext>
            </a:extLst>
          </p:cNvPr>
          <p:cNvSpPr/>
          <p:nvPr/>
        </p:nvSpPr>
        <p:spPr>
          <a:xfrm>
            <a:off x="9677399" y="212272"/>
            <a:ext cx="2020405" cy="2124527"/>
          </a:xfrm>
          <a:prstGeom prst="roundRect">
            <a:avLst>
              <a:gd name="adj" fmla="val 2645"/>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DCB12847-B4C3-42DF-9BA3-1DDDE563E7F2}"/>
              </a:ext>
            </a:extLst>
          </p:cNvPr>
          <p:cNvSpPr/>
          <p:nvPr/>
        </p:nvSpPr>
        <p:spPr>
          <a:xfrm>
            <a:off x="140804" y="1355272"/>
            <a:ext cx="5142395" cy="5290456"/>
          </a:xfrm>
          <a:prstGeom prst="roundRect">
            <a:avLst>
              <a:gd name="adj" fmla="val 961"/>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2F357B8-E0DA-472A-8A46-44150F14740F}"/>
              </a:ext>
            </a:extLst>
          </p:cNvPr>
          <p:cNvSpPr/>
          <p:nvPr/>
        </p:nvSpPr>
        <p:spPr>
          <a:xfrm>
            <a:off x="5384800" y="1357084"/>
            <a:ext cx="4191000" cy="979715"/>
          </a:xfrm>
          <a:prstGeom prst="roundRect">
            <a:avLst>
              <a:gd name="adj" fmla="val 51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4033105-B61E-461A-8B2D-FC1AE6B584EB}"/>
              </a:ext>
            </a:extLst>
          </p:cNvPr>
          <p:cNvSpPr/>
          <p:nvPr/>
        </p:nvSpPr>
        <p:spPr>
          <a:xfrm>
            <a:off x="5384798" y="2449285"/>
            <a:ext cx="6313006" cy="4196443"/>
          </a:xfrm>
          <a:prstGeom prst="roundRect">
            <a:avLst>
              <a:gd name="adj" fmla="val 61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35E250E-53EC-4BD5-82F6-E21CE76E5D22}"/>
              </a:ext>
            </a:extLst>
          </p:cNvPr>
          <p:cNvSpPr/>
          <p:nvPr/>
        </p:nvSpPr>
        <p:spPr>
          <a:xfrm>
            <a:off x="5493301" y="2501896"/>
            <a:ext cx="6096000" cy="4247317"/>
          </a:xfrm>
          <a:prstGeom prst="rect">
            <a:avLst/>
          </a:prstGeom>
        </p:spPr>
        <p:txBody>
          <a:bodyPr>
            <a:spAutoFit/>
          </a:bodyPr>
          <a:lstStyle/>
          <a:p>
            <a:r>
              <a:rPr lang="en-GB" b="1" dirty="0">
                <a:solidFill>
                  <a:schemeClr val="accent2"/>
                </a:solidFill>
              </a:rPr>
              <a:t>Options:</a:t>
            </a:r>
          </a:p>
          <a:p>
            <a:r>
              <a:rPr lang="en-GB" dirty="0">
                <a:solidFill>
                  <a:schemeClr val="accent2"/>
                </a:solidFill>
              </a:rPr>
              <a:t>Conventional or disposable overalls, boiler suits, specialist protective clothing, </a:t>
            </a:r>
            <a:r>
              <a:rPr lang="en-GB" dirty="0" err="1">
                <a:solidFill>
                  <a:schemeClr val="accent2"/>
                </a:solidFill>
              </a:rPr>
              <a:t>eg</a:t>
            </a:r>
            <a:r>
              <a:rPr lang="en-GB" dirty="0">
                <a:solidFill>
                  <a:schemeClr val="accent2"/>
                </a:solidFill>
              </a:rPr>
              <a:t> chain-mail aprons, high-visibility clothing</a:t>
            </a:r>
          </a:p>
          <a:p>
            <a:endParaRPr lang="en-GB" b="1" dirty="0">
              <a:solidFill>
                <a:schemeClr val="accent2"/>
              </a:solidFill>
            </a:endParaRPr>
          </a:p>
          <a:p>
            <a:r>
              <a:rPr lang="en-GB" b="1" dirty="0">
                <a:solidFill>
                  <a:schemeClr val="accent2"/>
                </a:solidFill>
              </a:rPr>
              <a:t>Hazards:</a:t>
            </a:r>
          </a:p>
          <a:p>
            <a:r>
              <a:rPr lang="en-GB" dirty="0">
                <a:solidFill>
                  <a:schemeClr val="accent2"/>
                </a:solidFill>
              </a:rPr>
              <a:t>Temperature extremes, adverse weather, chemical or metal splash, spray from pressure leaks or spray guns, impact or penetration, contaminated dust, excessive wear or entanglement of own clothing. </a:t>
            </a:r>
          </a:p>
          <a:p>
            <a:r>
              <a:rPr lang="en-GB" b="1" dirty="0">
                <a:solidFill>
                  <a:schemeClr val="accent2"/>
                </a:solidFill>
              </a:rPr>
              <a:t>Note:</a:t>
            </a:r>
          </a:p>
          <a:p>
            <a:r>
              <a:rPr lang="en-GB" dirty="0">
                <a:solidFill>
                  <a:schemeClr val="accent2"/>
                </a:solidFill>
              </a:rPr>
              <a:t>The choice of materials includes flame-retardant, anti-static, chain mail, chemically impermeable, and high-visibility. Don’t forget other protection, like safety harnesses or life jackets. </a:t>
            </a:r>
          </a:p>
        </p:txBody>
      </p:sp>
      <p:sp>
        <p:nvSpPr>
          <p:cNvPr id="9" name="Rectangle 8">
            <a:extLst>
              <a:ext uri="{FF2B5EF4-FFF2-40B4-BE49-F238E27FC236}">
                <a16:creationId xmlns:a16="http://schemas.microsoft.com/office/drawing/2014/main" id="{C7FB9C3A-41F2-4439-B453-4503BE245AAC}"/>
              </a:ext>
            </a:extLst>
          </p:cNvPr>
          <p:cNvSpPr/>
          <p:nvPr/>
        </p:nvSpPr>
        <p:spPr>
          <a:xfrm>
            <a:off x="5253224" y="1462220"/>
            <a:ext cx="4435958" cy="769441"/>
          </a:xfrm>
          <a:prstGeom prst="rect">
            <a:avLst/>
          </a:prstGeom>
          <a:noFill/>
        </p:spPr>
        <p:txBody>
          <a:bodyPr wrap="none" lIns="91440" tIns="45720" rIns="91440" bIns="45720">
            <a:spAutoFit/>
          </a:bodyPr>
          <a:lstStyle/>
          <a:p>
            <a:pPr algn="ctr"/>
            <a:r>
              <a:rPr lang="en-US" sz="4400" b="0" cap="none" spc="0" dirty="0">
                <a:ln w="0">
                  <a:noFill/>
                </a:ln>
                <a:solidFill>
                  <a:schemeClr val="accent2"/>
                </a:solidFill>
                <a:effectLst>
                  <a:outerShdw blurRad="38100" dist="19050" dir="2700000" algn="tl" rotWithShape="0">
                    <a:schemeClr val="dk1">
                      <a:alpha val="40000"/>
                    </a:schemeClr>
                  </a:outerShdw>
                </a:effectLst>
              </a:rPr>
              <a:t>Hi Vis Vest/Jacket</a:t>
            </a:r>
          </a:p>
        </p:txBody>
      </p:sp>
      <p:pic>
        <p:nvPicPr>
          <p:cNvPr id="11" name="Picture 10">
            <a:extLst>
              <a:ext uri="{FF2B5EF4-FFF2-40B4-BE49-F238E27FC236}">
                <a16:creationId xmlns:a16="http://schemas.microsoft.com/office/drawing/2014/main" id="{9EE5C893-FCB0-445A-B898-CD109FA3C5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7601" y="176799"/>
            <a:ext cx="2160000" cy="21600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B4A229A0-DEA5-4104-BE15-07986B6FE6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424" y="1644326"/>
            <a:ext cx="3464714" cy="3464714"/>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A7A4CEA3-A552-4808-B37E-EAA07ADC6C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1581" y="2914615"/>
            <a:ext cx="3464714" cy="3464714"/>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C537368F-E374-168F-AD3C-7FCA4E9A8DB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43419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8922C6-9F9D-44BC-B083-B31729A7EDC2}"/>
              </a:ext>
            </a:extLst>
          </p:cNvPr>
          <p:cNvSpPr/>
          <p:nvPr/>
        </p:nvSpPr>
        <p:spPr>
          <a:xfrm>
            <a:off x="0" y="212272"/>
            <a:ext cx="6223000" cy="1077218"/>
          </a:xfrm>
          <a:prstGeom prst="rect">
            <a:avLst/>
          </a:prstGeom>
          <a:noFill/>
        </p:spPr>
        <p:txBody>
          <a:bodyPr wrap="square" lIns="91440" tIns="45720" rIns="91440" bIns="45720">
            <a:spAutoFit/>
          </a:bodyPr>
          <a:lstStyle/>
          <a:p>
            <a:r>
              <a:rPr lang="en-US" sz="3200" b="0" cap="none" spc="0" dirty="0">
                <a:ln w="0"/>
                <a:solidFill>
                  <a:schemeClr val="bg1"/>
                </a:solidFill>
                <a:effectLst>
                  <a:outerShdw blurRad="38100" dist="19050" dir="2700000" algn="tl" rotWithShape="0">
                    <a:schemeClr val="dk1">
                      <a:alpha val="40000"/>
                    </a:schemeClr>
                  </a:outerShdw>
                </a:effectLst>
              </a:rPr>
              <a:t>Types of Personal Protective Equipment (PPE).</a:t>
            </a:r>
          </a:p>
        </p:txBody>
      </p:sp>
      <p:sp>
        <p:nvSpPr>
          <p:cNvPr id="2" name="Rectangle: Rounded Corners 1">
            <a:extLst>
              <a:ext uri="{FF2B5EF4-FFF2-40B4-BE49-F238E27FC236}">
                <a16:creationId xmlns:a16="http://schemas.microsoft.com/office/drawing/2014/main" id="{505D9917-5AEB-4B23-8474-15550D8656C2}"/>
              </a:ext>
            </a:extLst>
          </p:cNvPr>
          <p:cNvSpPr/>
          <p:nvPr/>
        </p:nvSpPr>
        <p:spPr>
          <a:xfrm>
            <a:off x="9677399" y="212272"/>
            <a:ext cx="2020405" cy="2124527"/>
          </a:xfrm>
          <a:prstGeom prst="roundRect">
            <a:avLst>
              <a:gd name="adj" fmla="val 2645"/>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DCB12847-B4C3-42DF-9BA3-1DDDE563E7F2}"/>
              </a:ext>
            </a:extLst>
          </p:cNvPr>
          <p:cNvSpPr/>
          <p:nvPr/>
        </p:nvSpPr>
        <p:spPr>
          <a:xfrm>
            <a:off x="140804" y="1355272"/>
            <a:ext cx="5142395" cy="5290456"/>
          </a:xfrm>
          <a:prstGeom prst="roundRect">
            <a:avLst>
              <a:gd name="adj" fmla="val 961"/>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2F357B8-E0DA-472A-8A46-44150F14740F}"/>
              </a:ext>
            </a:extLst>
          </p:cNvPr>
          <p:cNvSpPr/>
          <p:nvPr/>
        </p:nvSpPr>
        <p:spPr>
          <a:xfrm>
            <a:off x="5384800" y="1357084"/>
            <a:ext cx="4191000" cy="979715"/>
          </a:xfrm>
          <a:prstGeom prst="roundRect">
            <a:avLst>
              <a:gd name="adj" fmla="val 51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4033105-B61E-461A-8B2D-FC1AE6B584EB}"/>
              </a:ext>
            </a:extLst>
          </p:cNvPr>
          <p:cNvSpPr/>
          <p:nvPr/>
        </p:nvSpPr>
        <p:spPr>
          <a:xfrm>
            <a:off x="5384798" y="2449285"/>
            <a:ext cx="6313006" cy="4196443"/>
          </a:xfrm>
          <a:prstGeom prst="roundRect">
            <a:avLst>
              <a:gd name="adj" fmla="val 61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35E250E-53EC-4BD5-82F6-E21CE76E5D22}"/>
              </a:ext>
            </a:extLst>
          </p:cNvPr>
          <p:cNvSpPr/>
          <p:nvPr/>
        </p:nvSpPr>
        <p:spPr>
          <a:xfrm>
            <a:off x="5493301" y="2501896"/>
            <a:ext cx="6096000" cy="3970318"/>
          </a:xfrm>
          <a:prstGeom prst="rect">
            <a:avLst/>
          </a:prstGeom>
        </p:spPr>
        <p:txBody>
          <a:bodyPr>
            <a:spAutoFit/>
          </a:bodyPr>
          <a:lstStyle/>
          <a:p>
            <a:r>
              <a:rPr lang="en-GB" b="1" dirty="0">
                <a:solidFill>
                  <a:schemeClr val="accent2"/>
                </a:solidFill>
              </a:rPr>
              <a:t>Options: </a:t>
            </a:r>
          </a:p>
          <a:p>
            <a:r>
              <a:rPr lang="en-GB" dirty="0">
                <a:solidFill>
                  <a:schemeClr val="accent2"/>
                </a:solidFill>
              </a:rPr>
              <a:t>Safety boots and shoes with protective toe caps and penetration-resistant mid-sole, gaiters, leggings, spats. </a:t>
            </a:r>
          </a:p>
          <a:p>
            <a:endParaRPr lang="en-GB" dirty="0">
              <a:solidFill>
                <a:schemeClr val="accent2"/>
              </a:solidFill>
            </a:endParaRPr>
          </a:p>
          <a:p>
            <a:r>
              <a:rPr lang="en-GB" b="1" dirty="0">
                <a:solidFill>
                  <a:schemeClr val="accent2"/>
                </a:solidFill>
              </a:rPr>
              <a:t>Hazards: </a:t>
            </a:r>
          </a:p>
          <a:p>
            <a:r>
              <a:rPr lang="en-GB" dirty="0">
                <a:solidFill>
                  <a:schemeClr val="accent2"/>
                </a:solidFill>
              </a:rPr>
              <a:t>Wet, electrostatic build-up, slipping, cuts and punctures, falling objects, metal and chemical splash, abrasion.</a:t>
            </a:r>
            <a:r>
              <a:rPr lang="en-GB" b="1" dirty="0">
                <a:solidFill>
                  <a:schemeClr val="accent2"/>
                </a:solidFill>
              </a:rPr>
              <a:t> </a:t>
            </a:r>
          </a:p>
          <a:p>
            <a:endParaRPr lang="en-GB" b="1" dirty="0">
              <a:solidFill>
                <a:schemeClr val="accent2"/>
              </a:solidFill>
            </a:endParaRPr>
          </a:p>
          <a:p>
            <a:r>
              <a:rPr lang="en-GB" b="1" dirty="0">
                <a:solidFill>
                  <a:schemeClr val="accent2"/>
                </a:solidFill>
              </a:rPr>
              <a:t>Note: </a:t>
            </a:r>
            <a:r>
              <a:rPr lang="en-GB" dirty="0">
                <a:solidFill>
                  <a:schemeClr val="accent2"/>
                </a:solidFill>
              </a:rPr>
              <a:t>Footwear can have a variety of sole patterns and materials to help prevent slips in different conditions, including oil or chemical-resistant soles. It can also be anti-static, electrically conductive or thermally insulating. It is important that the appropriate footwear is selected for the risks identified</a:t>
            </a:r>
          </a:p>
        </p:txBody>
      </p:sp>
      <p:sp>
        <p:nvSpPr>
          <p:cNvPr id="9" name="Rectangle 8">
            <a:extLst>
              <a:ext uri="{FF2B5EF4-FFF2-40B4-BE49-F238E27FC236}">
                <a16:creationId xmlns:a16="http://schemas.microsoft.com/office/drawing/2014/main" id="{C7FB9C3A-41F2-4439-B453-4503BE245AAC}"/>
              </a:ext>
            </a:extLst>
          </p:cNvPr>
          <p:cNvSpPr/>
          <p:nvPr/>
        </p:nvSpPr>
        <p:spPr>
          <a:xfrm>
            <a:off x="5427491" y="1480500"/>
            <a:ext cx="4063420" cy="646331"/>
          </a:xfrm>
          <a:prstGeom prst="rect">
            <a:avLst/>
          </a:prstGeom>
          <a:noFill/>
          <a:ln>
            <a:noFill/>
          </a:ln>
        </p:spPr>
        <p:txBody>
          <a:bodyPr wrap="none" lIns="91440" tIns="45720" rIns="91440" bIns="45720">
            <a:spAutoFit/>
          </a:bodyPr>
          <a:lstStyle/>
          <a:p>
            <a:pPr algn="ctr"/>
            <a:r>
              <a:rPr lang="en-US" sz="3600" b="0" cap="none" spc="0" dirty="0">
                <a:ln w="0">
                  <a:noFill/>
                </a:ln>
                <a:solidFill>
                  <a:schemeClr val="accent2"/>
                </a:solidFill>
                <a:effectLst>
                  <a:outerShdw blurRad="38100" dist="19050" dir="2700000" algn="tl" rotWithShape="0">
                    <a:schemeClr val="dk1">
                      <a:alpha val="40000"/>
                    </a:schemeClr>
                  </a:outerShdw>
                </a:effectLst>
              </a:rPr>
              <a:t>Safety Boots/Shoes</a:t>
            </a:r>
          </a:p>
        </p:txBody>
      </p:sp>
      <p:pic>
        <p:nvPicPr>
          <p:cNvPr id="11" name="Picture 10">
            <a:extLst>
              <a:ext uri="{FF2B5EF4-FFF2-40B4-BE49-F238E27FC236}">
                <a16:creationId xmlns:a16="http://schemas.microsoft.com/office/drawing/2014/main" id="{E826762D-5404-422D-AFC9-25180D4D9E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01" y="1480500"/>
            <a:ext cx="5040000" cy="50400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13A48B9D-DDEA-48E2-B39F-AEA935C501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5203" y="212272"/>
            <a:ext cx="2088000" cy="208800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6A1CC646-8271-A2AA-C291-CB5B4751F5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4586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8922C6-9F9D-44BC-B083-B31729A7EDC2}"/>
              </a:ext>
            </a:extLst>
          </p:cNvPr>
          <p:cNvSpPr/>
          <p:nvPr/>
        </p:nvSpPr>
        <p:spPr>
          <a:xfrm>
            <a:off x="0" y="212272"/>
            <a:ext cx="6223000" cy="1077218"/>
          </a:xfrm>
          <a:prstGeom prst="rect">
            <a:avLst/>
          </a:prstGeom>
          <a:noFill/>
        </p:spPr>
        <p:txBody>
          <a:bodyPr wrap="square" lIns="91440" tIns="45720" rIns="91440" bIns="45720">
            <a:spAutoFit/>
          </a:bodyPr>
          <a:lstStyle/>
          <a:p>
            <a:r>
              <a:rPr lang="en-US" sz="3200" b="0" cap="none" spc="0" dirty="0">
                <a:ln w="0"/>
                <a:solidFill>
                  <a:schemeClr val="bg1"/>
                </a:solidFill>
                <a:effectLst>
                  <a:outerShdw blurRad="38100" dist="19050" dir="2700000" algn="tl" rotWithShape="0">
                    <a:schemeClr val="dk1">
                      <a:alpha val="40000"/>
                    </a:schemeClr>
                  </a:outerShdw>
                </a:effectLst>
              </a:rPr>
              <a:t>Types of Personal Protective Equipment (PPE).</a:t>
            </a:r>
          </a:p>
        </p:txBody>
      </p:sp>
      <p:pic>
        <p:nvPicPr>
          <p:cNvPr id="5" name="Picture 4">
            <a:extLst>
              <a:ext uri="{FF2B5EF4-FFF2-40B4-BE49-F238E27FC236}">
                <a16:creationId xmlns:a16="http://schemas.microsoft.com/office/drawing/2014/main" id="{6D48E3DE-A574-49DA-B6BD-F7CB86F3AFE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
        <p:nvSpPr>
          <p:cNvPr id="2" name="Rectangle: Rounded Corners 1">
            <a:extLst>
              <a:ext uri="{FF2B5EF4-FFF2-40B4-BE49-F238E27FC236}">
                <a16:creationId xmlns:a16="http://schemas.microsoft.com/office/drawing/2014/main" id="{505D9917-5AEB-4B23-8474-15550D8656C2}"/>
              </a:ext>
            </a:extLst>
          </p:cNvPr>
          <p:cNvSpPr/>
          <p:nvPr/>
        </p:nvSpPr>
        <p:spPr>
          <a:xfrm>
            <a:off x="9677399" y="212272"/>
            <a:ext cx="2020405" cy="2124527"/>
          </a:xfrm>
          <a:prstGeom prst="roundRect">
            <a:avLst>
              <a:gd name="adj" fmla="val 2645"/>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DCB12847-B4C3-42DF-9BA3-1DDDE563E7F2}"/>
              </a:ext>
            </a:extLst>
          </p:cNvPr>
          <p:cNvSpPr/>
          <p:nvPr/>
        </p:nvSpPr>
        <p:spPr>
          <a:xfrm>
            <a:off x="140804" y="1355272"/>
            <a:ext cx="5142395" cy="5290456"/>
          </a:xfrm>
          <a:prstGeom prst="roundRect">
            <a:avLst>
              <a:gd name="adj" fmla="val 961"/>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2F357B8-E0DA-472A-8A46-44150F14740F}"/>
              </a:ext>
            </a:extLst>
          </p:cNvPr>
          <p:cNvSpPr/>
          <p:nvPr/>
        </p:nvSpPr>
        <p:spPr>
          <a:xfrm>
            <a:off x="5384800" y="1357084"/>
            <a:ext cx="4191000" cy="979715"/>
          </a:xfrm>
          <a:prstGeom prst="roundRect">
            <a:avLst>
              <a:gd name="adj" fmla="val 51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4033105-B61E-461A-8B2D-FC1AE6B584EB}"/>
              </a:ext>
            </a:extLst>
          </p:cNvPr>
          <p:cNvSpPr/>
          <p:nvPr/>
        </p:nvSpPr>
        <p:spPr>
          <a:xfrm>
            <a:off x="5384798" y="2449285"/>
            <a:ext cx="6313006" cy="4196443"/>
          </a:xfrm>
          <a:prstGeom prst="roundRect">
            <a:avLst>
              <a:gd name="adj" fmla="val 61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35E250E-53EC-4BD5-82F6-E21CE76E5D22}"/>
              </a:ext>
            </a:extLst>
          </p:cNvPr>
          <p:cNvSpPr/>
          <p:nvPr/>
        </p:nvSpPr>
        <p:spPr>
          <a:xfrm>
            <a:off x="5493301" y="2501896"/>
            <a:ext cx="6096000" cy="3139321"/>
          </a:xfrm>
          <a:prstGeom prst="rect">
            <a:avLst/>
          </a:prstGeom>
        </p:spPr>
        <p:txBody>
          <a:bodyPr>
            <a:spAutoFit/>
          </a:bodyPr>
          <a:lstStyle/>
          <a:p>
            <a:r>
              <a:rPr lang="en-GB" b="1" dirty="0">
                <a:solidFill>
                  <a:schemeClr val="accent2"/>
                </a:solidFill>
              </a:rPr>
              <a:t>Options:</a:t>
            </a:r>
          </a:p>
          <a:p>
            <a:r>
              <a:rPr lang="en-GB" dirty="0">
                <a:solidFill>
                  <a:schemeClr val="accent2"/>
                </a:solidFill>
              </a:rPr>
              <a:t>Safety spectacles, goggles, face-shields, visors</a:t>
            </a:r>
          </a:p>
          <a:p>
            <a:endParaRPr lang="en-GB" dirty="0">
              <a:solidFill>
                <a:schemeClr val="accent2"/>
              </a:solidFill>
            </a:endParaRPr>
          </a:p>
          <a:p>
            <a:r>
              <a:rPr lang="en-GB" b="1" dirty="0">
                <a:solidFill>
                  <a:schemeClr val="accent2"/>
                </a:solidFill>
              </a:rPr>
              <a:t>Hazards:</a:t>
            </a:r>
          </a:p>
          <a:p>
            <a:r>
              <a:rPr lang="en-GB" dirty="0">
                <a:solidFill>
                  <a:schemeClr val="accent2"/>
                </a:solidFill>
              </a:rPr>
              <a:t> Chemical or metal splash, dust, projectiles, gas and vapour, radiation</a:t>
            </a:r>
          </a:p>
          <a:p>
            <a:endParaRPr lang="en-GB" dirty="0">
              <a:solidFill>
                <a:schemeClr val="accent2"/>
              </a:solidFill>
            </a:endParaRPr>
          </a:p>
          <a:p>
            <a:r>
              <a:rPr lang="en-GB" b="1" dirty="0">
                <a:solidFill>
                  <a:schemeClr val="accent2"/>
                </a:solidFill>
              </a:rPr>
              <a:t>Note:</a:t>
            </a:r>
          </a:p>
          <a:p>
            <a:r>
              <a:rPr lang="en-GB" dirty="0">
                <a:solidFill>
                  <a:schemeClr val="accent2"/>
                </a:solidFill>
              </a:rPr>
              <a:t>Make sure the eye protection has the right combination of impact/dust/ splash/molten metal eye protection for the task and fits the user properly. </a:t>
            </a:r>
          </a:p>
        </p:txBody>
      </p:sp>
      <p:sp>
        <p:nvSpPr>
          <p:cNvPr id="9" name="Rectangle 8">
            <a:extLst>
              <a:ext uri="{FF2B5EF4-FFF2-40B4-BE49-F238E27FC236}">
                <a16:creationId xmlns:a16="http://schemas.microsoft.com/office/drawing/2014/main" id="{C7FB9C3A-41F2-4439-B453-4503BE245AAC}"/>
              </a:ext>
            </a:extLst>
          </p:cNvPr>
          <p:cNvSpPr/>
          <p:nvPr/>
        </p:nvSpPr>
        <p:spPr>
          <a:xfrm>
            <a:off x="5393799" y="1542185"/>
            <a:ext cx="4038093" cy="584775"/>
          </a:xfrm>
          <a:prstGeom prst="rect">
            <a:avLst/>
          </a:prstGeom>
          <a:noFill/>
        </p:spPr>
        <p:txBody>
          <a:bodyPr wrap="none" lIns="91440" tIns="45720" rIns="91440" bIns="45720">
            <a:spAutoFit/>
          </a:bodyPr>
          <a:lstStyle/>
          <a:p>
            <a:pPr algn="ctr"/>
            <a:r>
              <a:rPr lang="en-US" sz="3200" b="0" cap="none" spc="0" dirty="0">
                <a:ln w="0">
                  <a:noFill/>
                </a:ln>
                <a:solidFill>
                  <a:schemeClr val="accent2"/>
                </a:solidFill>
                <a:effectLst>
                  <a:outerShdw blurRad="38100" dist="19050" dir="2700000" algn="tl" rotWithShape="0">
                    <a:schemeClr val="dk1">
                      <a:alpha val="40000"/>
                    </a:schemeClr>
                  </a:outerShdw>
                </a:effectLst>
              </a:rPr>
              <a:t>Safety Specs/Goggles</a:t>
            </a:r>
          </a:p>
        </p:txBody>
      </p:sp>
      <p:pic>
        <p:nvPicPr>
          <p:cNvPr id="11" name="Picture 10">
            <a:extLst>
              <a:ext uri="{FF2B5EF4-FFF2-40B4-BE49-F238E27FC236}">
                <a16:creationId xmlns:a16="http://schemas.microsoft.com/office/drawing/2014/main" id="{66599975-F6CF-4A24-869B-BDD194089F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01" y="1480500"/>
            <a:ext cx="5040000" cy="50400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F42199D7-5993-4FD4-AEDC-17F70A3A50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43601" y="248799"/>
            <a:ext cx="2088000" cy="208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06918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8922C6-9F9D-44BC-B083-B31729A7EDC2}"/>
              </a:ext>
            </a:extLst>
          </p:cNvPr>
          <p:cNvSpPr/>
          <p:nvPr/>
        </p:nvSpPr>
        <p:spPr>
          <a:xfrm>
            <a:off x="0" y="212272"/>
            <a:ext cx="6223000" cy="1077218"/>
          </a:xfrm>
          <a:prstGeom prst="rect">
            <a:avLst/>
          </a:prstGeom>
          <a:noFill/>
        </p:spPr>
        <p:txBody>
          <a:bodyPr wrap="square" lIns="91440" tIns="45720" rIns="91440" bIns="45720">
            <a:spAutoFit/>
          </a:bodyPr>
          <a:lstStyle/>
          <a:p>
            <a:r>
              <a:rPr lang="en-US" sz="3200" b="0" cap="none" spc="0" dirty="0">
                <a:ln w="0"/>
                <a:solidFill>
                  <a:schemeClr val="bg1"/>
                </a:solidFill>
                <a:effectLst>
                  <a:outerShdw blurRad="38100" dist="19050" dir="2700000" algn="tl" rotWithShape="0">
                    <a:schemeClr val="dk1">
                      <a:alpha val="40000"/>
                    </a:schemeClr>
                  </a:outerShdw>
                </a:effectLst>
              </a:rPr>
              <a:t>Types of Personal Protective Equipment (PPE).</a:t>
            </a:r>
          </a:p>
        </p:txBody>
      </p:sp>
      <p:sp>
        <p:nvSpPr>
          <p:cNvPr id="2" name="Rectangle: Rounded Corners 1">
            <a:extLst>
              <a:ext uri="{FF2B5EF4-FFF2-40B4-BE49-F238E27FC236}">
                <a16:creationId xmlns:a16="http://schemas.microsoft.com/office/drawing/2014/main" id="{505D9917-5AEB-4B23-8474-15550D8656C2}"/>
              </a:ext>
            </a:extLst>
          </p:cNvPr>
          <p:cNvSpPr/>
          <p:nvPr/>
        </p:nvSpPr>
        <p:spPr>
          <a:xfrm>
            <a:off x="9677399" y="212272"/>
            <a:ext cx="2020405" cy="2124527"/>
          </a:xfrm>
          <a:prstGeom prst="roundRect">
            <a:avLst>
              <a:gd name="adj" fmla="val 2645"/>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DCB12847-B4C3-42DF-9BA3-1DDDE563E7F2}"/>
              </a:ext>
            </a:extLst>
          </p:cNvPr>
          <p:cNvSpPr/>
          <p:nvPr/>
        </p:nvSpPr>
        <p:spPr>
          <a:xfrm>
            <a:off x="140804" y="1355272"/>
            <a:ext cx="5142395" cy="5290456"/>
          </a:xfrm>
          <a:prstGeom prst="roundRect">
            <a:avLst>
              <a:gd name="adj" fmla="val 961"/>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2F357B8-E0DA-472A-8A46-44150F14740F}"/>
              </a:ext>
            </a:extLst>
          </p:cNvPr>
          <p:cNvSpPr/>
          <p:nvPr/>
        </p:nvSpPr>
        <p:spPr>
          <a:xfrm>
            <a:off x="5384800" y="1357084"/>
            <a:ext cx="4191000" cy="979715"/>
          </a:xfrm>
          <a:prstGeom prst="roundRect">
            <a:avLst>
              <a:gd name="adj" fmla="val 51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4033105-B61E-461A-8B2D-FC1AE6B584EB}"/>
              </a:ext>
            </a:extLst>
          </p:cNvPr>
          <p:cNvSpPr/>
          <p:nvPr/>
        </p:nvSpPr>
        <p:spPr>
          <a:xfrm>
            <a:off x="5384798" y="2449285"/>
            <a:ext cx="6313006" cy="4196443"/>
          </a:xfrm>
          <a:prstGeom prst="roundRect">
            <a:avLst>
              <a:gd name="adj" fmla="val 61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35E250E-53EC-4BD5-82F6-E21CE76E5D22}"/>
              </a:ext>
            </a:extLst>
          </p:cNvPr>
          <p:cNvSpPr/>
          <p:nvPr/>
        </p:nvSpPr>
        <p:spPr>
          <a:xfrm>
            <a:off x="5493301" y="2501896"/>
            <a:ext cx="6096000" cy="3970318"/>
          </a:xfrm>
          <a:prstGeom prst="rect">
            <a:avLst/>
          </a:prstGeom>
        </p:spPr>
        <p:txBody>
          <a:bodyPr>
            <a:spAutoFit/>
          </a:bodyPr>
          <a:lstStyle/>
          <a:p>
            <a:r>
              <a:rPr lang="en-GB" b="1" dirty="0">
                <a:solidFill>
                  <a:schemeClr val="accent2"/>
                </a:solidFill>
              </a:rPr>
              <a:t>Options:</a:t>
            </a:r>
          </a:p>
          <a:p>
            <a:r>
              <a:rPr lang="en-GB" dirty="0">
                <a:solidFill>
                  <a:schemeClr val="accent2"/>
                </a:solidFill>
              </a:rPr>
              <a:t> Gloves, gauntlets, mitts, wrist-cuffs, armlets</a:t>
            </a:r>
          </a:p>
          <a:p>
            <a:endParaRPr lang="en-GB" dirty="0">
              <a:solidFill>
                <a:schemeClr val="accent2"/>
              </a:solidFill>
            </a:endParaRPr>
          </a:p>
          <a:p>
            <a:r>
              <a:rPr lang="en-GB" b="1" dirty="0">
                <a:solidFill>
                  <a:schemeClr val="accent2"/>
                </a:solidFill>
              </a:rPr>
              <a:t>Hazards:</a:t>
            </a:r>
          </a:p>
          <a:p>
            <a:r>
              <a:rPr lang="en-GB" dirty="0">
                <a:solidFill>
                  <a:schemeClr val="accent2"/>
                </a:solidFill>
              </a:rPr>
              <a:t> Abrasion, temperature extremes, cuts and punctures, impact, chemicals, electric shock, skin infection, disease or contamination. </a:t>
            </a:r>
          </a:p>
          <a:p>
            <a:endParaRPr lang="en-GB" dirty="0">
              <a:solidFill>
                <a:schemeClr val="accent2"/>
              </a:solidFill>
            </a:endParaRPr>
          </a:p>
          <a:p>
            <a:r>
              <a:rPr lang="en-GB" b="1" dirty="0">
                <a:solidFill>
                  <a:schemeClr val="accent2"/>
                </a:solidFill>
              </a:rPr>
              <a:t>Note:</a:t>
            </a:r>
          </a:p>
          <a:p>
            <a:r>
              <a:rPr lang="en-GB" dirty="0">
                <a:solidFill>
                  <a:schemeClr val="accent2"/>
                </a:solidFill>
              </a:rPr>
              <a:t> Avoid gloves when operating machines such as bench drills where the gloves could get caught. Some materials are quickly penetrated by chemicals so be careful when you are selecting them, see HSE’s skin at work website (www.hse.gov.uk/skin).</a:t>
            </a:r>
          </a:p>
        </p:txBody>
      </p:sp>
      <p:sp>
        <p:nvSpPr>
          <p:cNvPr id="9" name="Rectangle 8">
            <a:extLst>
              <a:ext uri="{FF2B5EF4-FFF2-40B4-BE49-F238E27FC236}">
                <a16:creationId xmlns:a16="http://schemas.microsoft.com/office/drawing/2014/main" id="{C7FB9C3A-41F2-4439-B453-4503BE245AAC}"/>
              </a:ext>
            </a:extLst>
          </p:cNvPr>
          <p:cNvSpPr/>
          <p:nvPr/>
        </p:nvSpPr>
        <p:spPr>
          <a:xfrm>
            <a:off x="5463923" y="1385276"/>
            <a:ext cx="3790781" cy="830997"/>
          </a:xfrm>
          <a:prstGeom prst="rect">
            <a:avLst/>
          </a:prstGeom>
          <a:noFill/>
          <a:ln>
            <a:noFill/>
          </a:ln>
        </p:spPr>
        <p:txBody>
          <a:bodyPr wrap="none" lIns="91440" tIns="45720" rIns="91440" bIns="45720">
            <a:spAutoFit/>
          </a:bodyPr>
          <a:lstStyle/>
          <a:p>
            <a:pPr algn="ctr"/>
            <a:r>
              <a:rPr lang="en-US" sz="4800" b="0" cap="none" spc="0" dirty="0">
                <a:ln w="0">
                  <a:noFill/>
                </a:ln>
                <a:solidFill>
                  <a:schemeClr val="accent2"/>
                </a:solidFill>
                <a:effectLst>
                  <a:outerShdw blurRad="38100" dist="19050" dir="2700000" algn="tl" rotWithShape="0">
                    <a:schemeClr val="dk1">
                      <a:alpha val="40000"/>
                    </a:schemeClr>
                  </a:outerShdw>
                </a:effectLst>
              </a:rPr>
              <a:t>Safety Gloves</a:t>
            </a:r>
          </a:p>
        </p:txBody>
      </p:sp>
      <p:pic>
        <p:nvPicPr>
          <p:cNvPr id="11" name="Picture 10">
            <a:extLst>
              <a:ext uri="{FF2B5EF4-FFF2-40B4-BE49-F238E27FC236}">
                <a16:creationId xmlns:a16="http://schemas.microsoft.com/office/drawing/2014/main" id="{BA245A0F-ADBA-452A-BFF0-AA977FFE1D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01" y="1480500"/>
            <a:ext cx="5040000" cy="50400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1EB78287-BFA1-44B5-88E3-D5ADFED436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3601" y="240382"/>
            <a:ext cx="2088000" cy="208800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DD4BF821-8F2F-4F4E-A7DD-99A4D49876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401" y="1632900"/>
            <a:ext cx="5040000" cy="5040000"/>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20D83C06-799A-D389-11C0-B733212FCB8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81271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8922C6-9F9D-44BC-B083-B31729A7EDC2}"/>
              </a:ext>
            </a:extLst>
          </p:cNvPr>
          <p:cNvSpPr/>
          <p:nvPr/>
        </p:nvSpPr>
        <p:spPr>
          <a:xfrm>
            <a:off x="0" y="212272"/>
            <a:ext cx="6223000" cy="1077218"/>
          </a:xfrm>
          <a:prstGeom prst="rect">
            <a:avLst/>
          </a:prstGeom>
          <a:noFill/>
        </p:spPr>
        <p:txBody>
          <a:bodyPr wrap="square" lIns="91440" tIns="45720" rIns="91440" bIns="45720">
            <a:spAutoFit/>
          </a:bodyPr>
          <a:lstStyle/>
          <a:p>
            <a:r>
              <a:rPr lang="en-US" sz="3200" b="0" cap="none" spc="0" dirty="0">
                <a:ln w="0"/>
                <a:solidFill>
                  <a:schemeClr val="bg1"/>
                </a:solidFill>
                <a:effectLst>
                  <a:outerShdw blurRad="38100" dist="19050" dir="2700000" algn="tl" rotWithShape="0">
                    <a:schemeClr val="dk1">
                      <a:alpha val="40000"/>
                    </a:schemeClr>
                  </a:outerShdw>
                </a:effectLst>
              </a:rPr>
              <a:t>Types of Personal Protective Equipment (PPE).</a:t>
            </a:r>
          </a:p>
        </p:txBody>
      </p:sp>
      <p:sp>
        <p:nvSpPr>
          <p:cNvPr id="2" name="Rectangle: Rounded Corners 1">
            <a:extLst>
              <a:ext uri="{FF2B5EF4-FFF2-40B4-BE49-F238E27FC236}">
                <a16:creationId xmlns:a16="http://schemas.microsoft.com/office/drawing/2014/main" id="{505D9917-5AEB-4B23-8474-15550D8656C2}"/>
              </a:ext>
            </a:extLst>
          </p:cNvPr>
          <p:cNvSpPr/>
          <p:nvPr/>
        </p:nvSpPr>
        <p:spPr>
          <a:xfrm>
            <a:off x="9677399" y="212272"/>
            <a:ext cx="2020405" cy="2124527"/>
          </a:xfrm>
          <a:prstGeom prst="roundRect">
            <a:avLst>
              <a:gd name="adj" fmla="val 2645"/>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DCB12847-B4C3-42DF-9BA3-1DDDE563E7F2}"/>
              </a:ext>
            </a:extLst>
          </p:cNvPr>
          <p:cNvSpPr/>
          <p:nvPr/>
        </p:nvSpPr>
        <p:spPr>
          <a:xfrm>
            <a:off x="140804" y="1355272"/>
            <a:ext cx="5142395" cy="5290456"/>
          </a:xfrm>
          <a:prstGeom prst="roundRect">
            <a:avLst>
              <a:gd name="adj" fmla="val 961"/>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2F357B8-E0DA-472A-8A46-44150F14740F}"/>
              </a:ext>
            </a:extLst>
          </p:cNvPr>
          <p:cNvSpPr/>
          <p:nvPr/>
        </p:nvSpPr>
        <p:spPr>
          <a:xfrm>
            <a:off x="5384800" y="1357084"/>
            <a:ext cx="4191000" cy="979715"/>
          </a:xfrm>
          <a:prstGeom prst="roundRect">
            <a:avLst>
              <a:gd name="adj" fmla="val 51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4033105-B61E-461A-8B2D-FC1AE6B584EB}"/>
              </a:ext>
            </a:extLst>
          </p:cNvPr>
          <p:cNvSpPr/>
          <p:nvPr/>
        </p:nvSpPr>
        <p:spPr>
          <a:xfrm>
            <a:off x="5384798" y="2449285"/>
            <a:ext cx="6313006" cy="4196443"/>
          </a:xfrm>
          <a:prstGeom prst="roundRect">
            <a:avLst>
              <a:gd name="adj" fmla="val 61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35E250E-53EC-4BD5-82F6-E21CE76E5D22}"/>
              </a:ext>
            </a:extLst>
          </p:cNvPr>
          <p:cNvSpPr/>
          <p:nvPr/>
        </p:nvSpPr>
        <p:spPr>
          <a:xfrm>
            <a:off x="5493301" y="2501896"/>
            <a:ext cx="6096000" cy="2585323"/>
          </a:xfrm>
          <a:prstGeom prst="rect">
            <a:avLst/>
          </a:prstGeom>
        </p:spPr>
        <p:txBody>
          <a:bodyPr>
            <a:spAutoFit/>
          </a:bodyPr>
          <a:lstStyle/>
          <a:p>
            <a:r>
              <a:rPr lang="en-GB" b="1" dirty="0">
                <a:solidFill>
                  <a:schemeClr val="accent2"/>
                </a:solidFill>
              </a:rPr>
              <a:t>Options:</a:t>
            </a:r>
          </a:p>
          <a:p>
            <a:r>
              <a:rPr lang="en-GB" dirty="0">
                <a:solidFill>
                  <a:schemeClr val="accent2"/>
                </a:solidFill>
              </a:rPr>
              <a:t>Barrier Cream</a:t>
            </a:r>
          </a:p>
          <a:p>
            <a:endParaRPr lang="en-GB" dirty="0">
              <a:solidFill>
                <a:schemeClr val="accent2"/>
              </a:solidFill>
            </a:endParaRPr>
          </a:p>
          <a:p>
            <a:r>
              <a:rPr lang="en-GB" b="1" dirty="0">
                <a:solidFill>
                  <a:schemeClr val="accent2"/>
                </a:solidFill>
              </a:rPr>
              <a:t>Hazards:</a:t>
            </a:r>
          </a:p>
          <a:p>
            <a:r>
              <a:rPr lang="en-GB" dirty="0">
                <a:solidFill>
                  <a:schemeClr val="accent2"/>
                </a:solidFill>
              </a:rPr>
              <a:t> skin infection, disease or contamination</a:t>
            </a:r>
          </a:p>
          <a:p>
            <a:endParaRPr lang="en-GB" dirty="0">
              <a:solidFill>
                <a:schemeClr val="accent2"/>
              </a:solidFill>
            </a:endParaRPr>
          </a:p>
          <a:p>
            <a:r>
              <a:rPr lang="en-GB" b="1" dirty="0">
                <a:solidFill>
                  <a:schemeClr val="accent2"/>
                </a:solidFill>
              </a:rPr>
              <a:t>Note:</a:t>
            </a:r>
          </a:p>
          <a:p>
            <a:r>
              <a:rPr lang="en-GB" dirty="0">
                <a:solidFill>
                  <a:schemeClr val="accent2"/>
                </a:solidFill>
              </a:rPr>
              <a:t>Barrier creams are unreliable and are no substitute for proper PPE</a:t>
            </a:r>
          </a:p>
        </p:txBody>
      </p:sp>
      <p:sp>
        <p:nvSpPr>
          <p:cNvPr id="9" name="Rectangle 8">
            <a:extLst>
              <a:ext uri="{FF2B5EF4-FFF2-40B4-BE49-F238E27FC236}">
                <a16:creationId xmlns:a16="http://schemas.microsoft.com/office/drawing/2014/main" id="{C7FB9C3A-41F2-4439-B453-4503BE245AAC}"/>
              </a:ext>
            </a:extLst>
          </p:cNvPr>
          <p:cNvSpPr/>
          <p:nvPr/>
        </p:nvSpPr>
        <p:spPr>
          <a:xfrm>
            <a:off x="5590717" y="1480500"/>
            <a:ext cx="3589765" cy="769441"/>
          </a:xfrm>
          <a:prstGeom prst="rect">
            <a:avLst/>
          </a:prstGeom>
          <a:noFill/>
        </p:spPr>
        <p:txBody>
          <a:bodyPr wrap="none" lIns="91440" tIns="45720" rIns="91440" bIns="45720">
            <a:spAutoFit/>
          </a:bodyPr>
          <a:lstStyle/>
          <a:p>
            <a:pPr algn="ctr"/>
            <a:r>
              <a:rPr lang="en-US" sz="4400" b="0" cap="none" spc="0" dirty="0">
                <a:ln w="0">
                  <a:noFill/>
                </a:ln>
                <a:solidFill>
                  <a:schemeClr val="accent2"/>
                </a:solidFill>
                <a:effectLst>
                  <a:outerShdw blurRad="38100" dist="19050" dir="2700000" algn="tl" rotWithShape="0">
                    <a:schemeClr val="dk1">
                      <a:alpha val="40000"/>
                    </a:schemeClr>
                  </a:outerShdw>
                </a:effectLst>
              </a:rPr>
              <a:t>Barrier Cream</a:t>
            </a:r>
          </a:p>
        </p:txBody>
      </p:sp>
      <p:pic>
        <p:nvPicPr>
          <p:cNvPr id="11" name="Picture 10">
            <a:extLst>
              <a:ext uri="{FF2B5EF4-FFF2-40B4-BE49-F238E27FC236}">
                <a16:creationId xmlns:a16="http://schemas.microsoft.com/office/drawing/2014/main" id="{862F6A01-93A3-4A1B-ABBF-A9A0A57A1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01" y="1480500"/>
            <a:ext cx="5040000" cy="50400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BDD9DBD2-D392-4AA9-9DEF-14AD1FFD9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3601" y="230535"/>
            <a:ext cx="2088000" cy="208800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FF7EE9D6-E43C-5E65-5E68-8EF5C2DADE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34204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8922C6-9F9D-44BC-B083-B31729A7EDC2}"/>
              </a:ext>
            </a:extLst>
          </p:cNvPr>
          <p:cNvSpPr/>
          <p:nvPr/>
        </p:nvSpPr>
        <p:spPr>
          <a:xfrm>
            <a:off x="0" y="212272"/>
            <a:ext cx="6223000" cy="1077218"/>
          </a:xfrm>
          <a:prstGeom prst="rect">
            <a:avLst/>
          </a:prstGeom>
          <a:noFill/>
        </p:spPr>
        <p:txBody>
          <a:bodyPr wrap="square" lIns="91440" tIns="45720" rIns="91440" bIns="45720">
            <a:spAutoFit/>
          </a:bodyPr>
          <a:lstStyle/>
          <a:p>
            <a:r>
              <a:rPr lang="en-US" sz="3200" b="0" cap="none" spc="0" dirty="0">
                <a:ln w="0"/>
                <a:solidFill>
                  <a:schemeClr val="bg1"/>
                </a:solidFill>
                <a:effectLst>
                  <a:outerShdw blurRad="38100" dist="19050" dir="2700000" algn="tl" rotWithShape="0">
                    <a:schemeClr val="dk1">
                      <a:alpha val="40000"/>
                    </a:schemeClr>
                  </a:outerShdw>
                </a:effectLst>
              </a:rPr>
              <a:t>Types of Personal Protective Equipment (PPE).</a:t>
            </a:r>
          </a:p>
        </p:txBody>
      </p:sp>
      <p:sp>
        <p:nvSpPr>
          <p:cNvPr id="2" name="Rectangle: Rounded Corners 1">
            <a:extLst>
              <a:ext uri="{FF2B5EF4-FFF2-40B4-BE49-F238E27FC236}">
                <a16:creationId xmlns:a16="http://schemas.microsoft.com/office/drawing/2014/main" id="{505D9917-5AEB-4B23-8474-15550D8656C2}"/>
              </a:ext>
            </a:extLst>
          </p:cNvPr>
          <p:cNvSpPr/>
          <p:nvPr/>
        </p:nvSpPr>
        <p:spPr>
          <a:xfrm>
            <a:off x="9677399" y="212272"/>
            <a:ext cx="2020405" cy="2124527"/>
          </a:xfrm>
          <a:prstGeom prst="roundRect">
            <a:avLst>
              <a:gd name="adj" fmla="val 2645"/>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DCB12847-B4C3-42DF-9BA3-1DDDE563E7F2}"/>
              </a:ext>
            </a:extLst>
          </p:cNvPr>
          <p:cNvSpPr/>
          <p:nvPr/>
        </p:nvSpPr>
        <p:spPr>
          <a:xfrm>
            <a:off x="140804" y="1355272"/>
            <a:ext cx="5142395" cy="5290456"/>
          </a:xfrm>
          <a:prstGeom prst="roundRect">
            <a:avLst>
              <a:gd name="adj" fmla="val 961"/>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2F357B8-E0DA-472A-8A46-44150F14740F}"/>
              </a:ext>
            </a:extLst>
          </p:cNvPr>
          <p:cNvSpPr/>
          <p:nvPr/>
        </p:nvSpPr>
        <p:spPr>
          <a:xfrm>
            <a:off x="5384800" y="1357084"/>
            <a:ext cx="4191000" cy="979715"/>
          </a:xfrm>
          <a:prstGeom prst="roundRect">
            <a:avLst>
              <a:gd name="adj" fmla="val 51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4033105-B61E-461A-8B2D-FC1AE6B584EB}"/>
              </a:ext>
            </a:extLst>
          </p:cNvPr>
          <p:cNvSpPr/>
          <p:nvPr/>
        </p:nvSpPr>
        <p:spPr>
          <a:xfrm>
            <a:off x="5384798" y="2449285"/>
            <a:ext cx="6313006" cy="4196443"/>
          </a:xfrm>
          <a:prstGeom prst="roundRect">
            <a:avLst>
              <a:gd name="adj" fmla="val 61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35E250E-53EC-4BD5-82F6-E21CE76E5D22}"/>
              </a:ext>
            </a:extLst>
          </p:cNvPr>
          <p:cNvSpPr/>
          <p:nvPr/>
        </p:nvSpPr>
        <p:spPr>
          <a:xfrm>
            <a:off x="5493301" y="2501896"/>
            <a:ext cx="6096000" cy="2585323"/>
          </a:xfrm>
          <a:prstGeom prst="rect">
            <a:avLst/>
          </a:prstGeom>
        </p:spPr>
        <p:txBody>
          <a:bodyPr>
            <a:spAutoFit/>
          </a:bodyPr>
          <a:lstStyle/>
          <a:p>
            <a:r>
              <a:rPr lang="en-GB" b="1" dirty="0">
                <a:solidFill>
                  <a:schemeClr val="accent2"/>
                </a:solidFill>
              </a:rPr>
              <a:t>Options:</a:t>
            </a:r>
          </a:p>
          <a:p>
            <a:r>
              <a:rPr lang="en-GB" dirty="0">
                <a:solidFill>
                  <a:schemeClr val="accent2"/>
                </a:solidFill>
              </a:rPr>
              <a:t>  Disposable filtering face-piece or respirator</a:t>
            </a:r>
          </a:p>
          <a:p>
            <a:endParaRPr lang="en-GB" dirty="0">
              <a:solidFill>
                <a:schemeClr val="accent2"/>
              </a:solidFill>
            </a:endParaRPr>
          </a:p>
          <a:p>
            <a:r>
              <a:rPr lang="en-GB" b="1" dirty="0">
                <a:solidFill>
                  <a:schemeClr val="accent2"/>
                </a:solidFill>
              </a:rPr>
              <a:t>Hazards:</a:t>
            </a:r>
          </a:p>
          <a:p>
            <a:r>
              <a:rPr lang="en-GB" dirty="0">
                <a:solidFill>
                  <a:schemeClr val="accent2"/>
                </a:solidFill>
              </a:rPr>
              <a:t>Dust</a:t>
            </a:r>
          </a:p>
          <a:p>
            <a:endParaRPr lang="en-GB" dirty="0">
              <a:solidFill>
                <a:schemeClr val="accent2"/>
              </a:solidFill>
            </a:endParaRPr>
          </a:p>
          <a:p>
            <a:r>
              <a:rPr lang="en-GB" b="1" dirty="0">
                <a:solidFill>
                  <a:schemeClr val="accent2"/>
                </a:solidFill>
              </a:rPr>
              <a:t>Note:</a:t>
            </a:r>
          </a:p>
          <a:p>
            <a:r>
              <a:rPr lang="en-GB" dirty="0">
                <a:solidFill>
                  <a:schemeClr val="accent2"/>
                </a:solidFill>
              </a:rPr>
              <a:t>The right type of respirator filter must be used as each is effective for only a limited range of substances.</a:t>
            </a:r>
          </a:p>
        </p:txBody>
      </p:sp>
      <p:sp>
        <p:nvSpPr>
          <p:cNvPr id="9" name="Rectangle 8">
            <a:extLst>
              <a:ext uri="{FF2B5EF4-FFF2-40B4-BE49-F238E27FC236}">
                <a16:creationId xmlns:a16="http://schemas.microsoft.com/office/drawing/2014/main" id="{C7FB9C3A-41F2-4439-B453-4503BE245AAC}"/>
              </a:ext>
            </a:extLst>
          </p:cNvPr>
          <p:cNvSpPr/>
          <p:nvPr/>
        </p:nvSpPr>
        <p:spPr>
          <a:xfrm>
            <a:off x="5988738" y="1431442"/>
            <a:ext cx="2983124" cy="830997"/>
          </a:xfrm>
          <a:prstGeom prst="rect">
            <a:avLst/>
          </a:prstGeom>
          <a:noFill/>
        </p:spPr>
        <p:txBody>
          <a:bodyPr wrap="none" lIns="91440" tIns="45720" rIns="91440" bIns="45720">
            <a:spAutoFit/>
          </a:bodyPr>
          <a:lstStyle/>
          <a:p>
            <a:pPr algn="ctr"/>
            <a:r>
              <a:rPr lang="en-US" sz="4800" b="0" cap="none" spc="0" dirty="0">
                <a:ln w="0">
                  <a:noFill/>
                </a:ln>
                <a:solidFill>
                  <a:schemeClr val="accent2"/>
                </a:solidFill>
                <a:effectLst>
                  <a:outerShdw blurRad="38100" dist="19050" dir="2700000" algn="tl" rotWithShape="0">
                    <a:schemeClr val="dk1">
                      <a:alpha val="40000"/>
                    </a:schemeClr>
                  </a:outerShdw>
                </a:effectLst>
              </a:rPr>
              <a:t>Dust Mask</a:t>
            </a:r>
          </a:p>
        </p:txBody>
      </p:sp>
      <p:pic>
        <p:nvPicPr>
          <p:cNvPr id="11" name="Picture 10">
            <a:extLst>
              <a:ext uri="{FF2B5EF4-FFF2-40B4-BE49-F238E27FC236}">
                <a16:creationId xmlns:a16="http://schemas.microsoft.com/office/drawing/2014/main" id="{E5174A3A-C177-47F1-80A8-990F871AE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01" y="1480500"/>
            <a:ext cx="5040000" cy="50400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B0735C8C-D1DC-47C5-BEF6-AE35028914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3601" y="196837"/>
            <a:ext cx="2088000" cy="208800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CC533C11-079C-96CE-245C-E1004FEBD7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81062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8922C6-9F9D-44BC-B083-B31729A7EDC2}"/>
              </a:ext>
            </a:extLst>
          </p:cNvPr>
          <p:cNvSpPr/>
          <p:nvPr/>
        </p:nvSpPr>
        <p:spPr>
          <a:xfrm>
            <a:off x="0" y="212272"/>
            <a:ext cx="6223000" cy="1077218"/>
          </a:xfrm>
          <a:prstGeom prst="rect">
            <a:avLst/>
          </a:prstGeom>
          <a:noFill/>
        </p:spPr>
        <p:txBody>
          <a:bodyPr wrap="square" lIns="91440" tIns="45720" rIns="91440" bIns="45720">
            <a:spAutoFit/>
          </a:bodyPr>
          <a:lstStyle/>
          <a:p>
            <a:r>
              <a:rPr lang="en-US" sz="3200" b="0" cap="none" spc="0" dirty="0">
                <a:ln w="0"/>
                <a:solidFill>
                  <a:schemeClr val="bg1"/>
                </a:solidFill>
                <a:effectLst>
                  <a:outerShdw blurRad="38100" dist="19050" dir="2700000" algn="tl" rotWithShape="0">
                    <a:schemeClr val="dk1">
                      <a:alpha val="40000"/>
                    </a:schemeClr>
                  </a:outerShdw>
                </a:effectLst>
              </a:rPr>
              <a:t>Types of Personal Protective Equipment (PPE).</a:t>
            </a:r>
          </a:p>
        </p:txBody>
      </p:sp>
      <p:sp>
        <p:nvSpPr>
          <p:cNvPr id="2" name="Rectangle: Rounded Corners 1">
            <a:extLst>
              <a:ext uri="{FF2B5EF4-FFF2-40B4-BE49-F238E27FC236}">
                <a16:creationId xmlns:a16="http://schemas.microsoft.com/office/drawing/2014/main" id="{505D9917-5AEB-4B23-8474-15550D8656C2}"/>
              </a:ext>
            </a:extLst>
          </p:cNvPr>
          <p:cNvSpPr/>
          <p:nvPr/>
        </p:nvSpPr>
        <p:spPr>
          <a:xfrm>
            <a:off x="9677399" y="212272"/>
            <a:ext cx="2020405" cy="2124527"/>
          </a:xfrm>
          <a:prstGeom prst="roundRect">
            <a:avLst>
              <a:gd name="adj" fmla="val 2645"/>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DCB12847-B4C3-42DF-9BA3-1DDDE563E7F2}"/>
              </a:ext>
            </a:extLst>
          </p:cNvPr>
          <p:cNvSpPr/>
          <p:nvPr/>
        </p:nvSpPr>
        <p:spPr>
          <a:xfrm>
            <a:off x="140804" y="1355272"/>
            <a:ext cx="5142395" cy="5290456"/>
          </a:xfrm>
          <a:prstGeom prst="roundRect">
            <a:avLst>
              <a:gd name="adj" fmla="val 961"/>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2F357B8-E0DA-472A-8A46-44150F14740F}"/>
              </a:ext>
            </a:extLst>
          </p:cNvPr>
          <p:cNvSpPr/>
          <p:nvPr/>
        </p:nvSpPr>
        <p:spPr>
          <a:xfrm>
            <a:off x="5384800" y="1357084"/>
            <a:ext cx="4191000" cy="979715"/>
          </a:xfrm>
          <a:prstGeom prst="roundRect">
            <a:avLst>
              <a:gd name="adj" fmla="val 51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4033105-B61E-461A-8B2D-FC1AE6B584EB}"/>
              </a:ext>
            </a:extLst>
          </p:cNvPr>
          <p:cNvSpPr/>
          <p:nvPr/>
        </p:nvSpPr>
        <p:spPr>
          <a:xfrm>
            <a:off x="5384798" y="2449285"/>
            <a:ext cx="6313006" cy="4196443"/>
          </a:xfrm>
          <a:prstGeom prst="roundRect">
            <a:avLst>
              <a:gd name="adj" fmla="val 61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35E250E-53EC-4BD5-82F6-E21CE76E5D22}"/>
              </a:ext>
            </a:extLst>
          </p:cNvPr>
          <p:cNvSpPr/>
          <p:nvPr/>
        </p:nvSpPr>
        <p:spPr>
          <a:xfrm>
            <a:off x="5493301" y="2501896"/>
            <a:ext cx="6096000" cy="3970318"/>
          </a:xfrm>
          <a:prstGeom prst="rect">
            <a:avLst/>
          </a:prstGeom>
        </p:spPr>
        <p:txBody>
          <a:bodyPr>
            <a:spAutoFit/>
          </a:bodyPr>
          <a:lstStyle/>
          <a:p>
            <a:r>
              <a:rPr lang="en-GB" b="1" dirty="0">
                <a:solidFill>
                  <a:schemeClr val="accent2"/>
                </a:solidFill>
              </a:rPr>
              <a:t>Options:</a:t>
            </a:r>
          </a:p>
          <a:p>
            <a:r>
              <a:rPr lang="en-GB" dirty="0">
                <a:solidFill>
                  <a:schemeClr val="accent2"/>
                </a:solidFill>
              </a:rPr>
              <a:t>half- or full-face respirators, </a:t>
            </a:r>
            <a:r>
              <a:rPr lang="en-GB" dirty="0" err="1">
                <a:solidFill>
                  <a:schemeClr val="accent2"/>
                </a:solidFill>
              </a:rPr>
              <a:t>airfed</a:t>
            </a:r>
            <a:r>
              <a:rPr lang="en-GB" dirty="0">
                <a:solidFill>
                  <a:schemeClr val="accent2"/>
                </a:solidFill>
              </a:rPr>
              <a:t> helmets, breathing apparatus. </a:t>
            </a:r>
          </a:p>
          <a:p>
            <a:r>
              <a:rPr lang="en-GB" b="1" dirty="0">
                <a:solidFill>
                  <a:schemeClr val="accent2"/>
                </a:solidFill>
              </a:rPr>
              <a:t>Hazards:</a:t>
            </a:r>
          </a:p>
          <a:p>
            <a:r>
              <a:rPr lang="en-GB" dirty="0">
                <a:solidFill>
                  <a:schemeClr val="accent2"/>
                </a:solidFill>
              </a:rPr>
              <a:t> Dust, vapour, gas, oxygen-deficient atmospheres</a:t>
            </a:r>
          </a:p>
          <a:p>
            <a:r>
              <a:rPr lang="en-GB" b="1" dirty="0">
                <a:solidFill>
                  <a:schemeClr val="accent2"/>
                </a:solidFill>
              </a:rPr>
              <a:t>Note:</a:t>
            </a:r>
          </a:p>
          <a:p>
            <a:r>
              <a:rPr lang="en-GB" dirty="0">
                <a:solidFill>
                  <a:schemeClr val="accent2"/>
                </a:solidFill>
              </a:rPr>
              <a:t>The right type of respirator filter must be used as each is effective for only a limited range of substances. Where there is a shortage of oxygen or any danger of losing consciousness due to exposure to high levels of harmful fumes, only use breathing apparatus – never use a filtering cartridge. Filters only have a limited life; when replacing them or any other part, check with the manufacturer’s guidance and ensure the correct replacement part is used</a:t>
            </a:r>
          </a:p>
        </p:txBody>
      </p:sp>
      <p:sp>
        <p:nvSpPr>
          <p:cNvPr id="9" name="Rectangle 8">
            <a:extLst>
              <a:ext uri="{FF2B5EF4-FFF2-40B4-BE49-F238E27FC236}">
                <a16:creationId xmlns:a16="http://schemas.microsoft.com/office/drawing/2014/main" id="{C7FB9C3A-41F2-4439-B453-4503BE245AAC}"/>
              </a:ext>
            </a:extLst>
          </p:cNvPr>
          <p:cNvSpPr/>
          <p:nvPr/>
        </p:nvSpPr>
        <p:spPr>
          <a:xfrm>
            <a:off x="6018746" y="1394472"/>
            <a:ext cx="2923108" cy="830997"/>
          </a:xfrm>
          <a:prstGeom prst="rect">
            <a:avLst/>
          </a:prstGeom>
          <a:noFill/>
        </p:spPr>
        <p:txBody>
          <a:bodyPr wrap="none" lIns="91440" tIns="45720" rIns="91440" bIns="45720">
            <a:spAutoFit/>
          </a:bodyPr>
          <a:lstStyle/>
          <a:p>
            <a:r>
              <a:rPr lang="en-US" sz="4800" b="0" cap="none" spc="0" dirty="0">
                <a:ln w="0">
                  <a:noFill/>
                </a:ln>
                <a:solidFill>
                  <a:schemeClr val="accent2"/>
                </a:solidFill>
                <a:effectLst>
                  <a:outerShdw blurRad="38100" dist="19050" dir="2700000" algn="tl" rotWithShape="0">
                    <a:schemeClr val="dk1">
                      <a:alpha val="40000"/>
                    </a:schemeClr>
                  </a:outerShdw>
                </a:effectLst>
              </a:rPr>
              <a:t>Respirator</a:t>
            </a:r>
          </a:p>
        </p:txBody>
      </p:sp>
      <p:pic>
        <p:nvPicPr>
          <p:cNvPr id="11" name="Picture 10">
            <a:extLst>
              <a:ext uri="{FF2B5EF4-FFF2-40B4-BE49-F238E27FC236}">
                <a16:creationId xmlns:a16="http://schemas.microsoft.com/office/drawing/2014/main" id="{CE41BDFA-29FF-4932-B0E3-6BF082B6BF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01" y="1480500"/>
            <a:ext cx="5040000" cy="50400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C7362DA9-22A5-485F-ADA4-897406B24E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3601" y="212272"/>
            <a:ext cx="2088000" cy="208800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28EE8500-BCBF-68E8-1701-96E351359D0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2073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8922C6-9F9D-44BC-B083-B31729A7EDC2}"/>
              </a:ext>
            </a:extLst>
          </p:cNvPr>
          <p:cNvSpPr/>
          <p:nvPr/>
        </p:nvSpPr>
        <p:spPr>
          <a:xfrm>
            <a:off x="0" y="212272"/>
            <a:ext cx="6223000" cy="1077218"/>
          </a:xfrm>
          <a:prstGeom prst="rect">
            <a:avLst/>
          </a:prstGeom>
          <a:noFill/>
        </p:spPr>
        <p:txBody>
          <a:bodyPr wrap="square" lIns="91440" tIns="45720" rIns="91440" bIns="45720">
            <a:spAutoFit/>
          </a:bodyPr>
          <a:lstStyle/>
          <a:p>
            <a:r>
              <a:rPr lang="en-US" sz="3200" b="0" cap="none" spc="0" dirty="0">
                <a:ln w="0"/>
                <a:solidFill>
                  <a:schemeClr val="bg1"/>
                </a:solidFill>
                <a:effectLst>
                  <a:outerShdw blurRad="38100" dist="19050" dir="2700000" algn="tl" rotWithShape="0">
                    <a:schemeClr val="dk1">
                      <a:alpha val="40000"/>
                    </a:schemeClr>
                  </a:outerShdw>
                </a:effectLst>
              </a:rPr>
              <a:t>Types of Personal Protective Equipment (PPE).</a:t>
            </a:r>
          </a:p>
        </p:txBody>
      </p:sp>
      <p:sp>
        <p:nvSpPr>
          <p:cNvPr id="2" name="Rectangle: Rounded Corners 1">
            <a:extLst>
              <a:ext uri="{FF2B5EF4-FFF2-40B4-BE49-F238E27FC236}">
                <a16:creationId xmlns:a16="http://schemas.microsoft.com/office/drawing/2014/main" id="{505D9917-5AEB-4B23-8474-15550D8656C2}"/>
              </a:ext>
            </a:extLst>
          </p:cNvPr>
          <p:cNvSpPr/>
          <p:nvPr/>
        </p:nvSpPr>
        <p:spPr>
          <a:xfrm>
            <a:off x="9677399" y="212272"/>
            <a:ext cx="2020405" cy="2124527"/>
          </a:xfrm>
          <a:prstGeom prst="roundRect">
            <a:avLst>
              <a:gd name="adj" fmla="val 2645"/>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DCB12847-B4C3-42DF-9BA3-1DDDE563E7F2}"/>
              </a:ext>
            </a:extLst>
          </p:cNvPr>
          <p:cNvSpPr/>
          <p:nvPr/>
        </p:nvSpPr>
        <p:spPr>
          <a:xfrm>
            <a:off x="140804" y="1355272"/>
            <a:ext cx="5142395" cy="5290456"/>
          </a:xfrm>
          <a:prstGeom prst="roundRect">
            <a:avLst>
              <a:gd name="adj" fmla="val 961"/>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2F357B8-E0DA-472A-8A46-44150F14740F}"/>
              </a:ext>
            </a:extLst>
          </p:cNvPr>
          <p:cNvSpPr/>
          <p:nvPr/>
        </p:nvSpPr>
        <p:spPr>
          <a:xfrm>
            <a:off x="5384800" y="1357084"/>
            <a:ext cx="4191000" cy="979715"/>
          </a:xfrm>
          <a:prstGeom prst="roundRect">
            <a:avLst>
              <a:gd name="adj" fmla="val 51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4033105-B61E-461A-8B2D-FC1AE6B584EB}"/>
              </a:ext>
            </a:extLst>
          </p:cNvPr>
          <p:cNvSpPr/>
          <p:nvPr/>
        </p:nvSpPr>
        <p:spPr>
          <a:xfrm>
            <a:off x="5384798" y="2449285"/>
            <a:ext cx="6313006" cy="4196443"/>
          </a:xfrm>
          <a:prstGeom prst="roundRect">
            <a:avLst>
              <a:gd name="adj" fmla="val 61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35E250E-53EC-4BD5-82F6-E21CE76E5D22}"/>
              </a:ext>
            </a:extLst>
          </p:cNvPr>
          <p:cNvSpPr/>
          <p:nvPr/>
        </p:nvSpPr>
        <p:spPr>
          <a:xfrm>
            <a:off x="5493301" y="2501896"/>
            <a:ext cx="6096000" cy="3970318"/>
          </a:xfrm>
          <a:prstGeom prst="rect">
            <a:avLst/>
          </a:prstGeom>
        </p:spPr>
        <p:txBody>
          <a:bodyPr>
            <a:spAutoFit/>
          </a:bodyPr>
          <a:lstStyle/>
          <a:p>
            <a:r>
              <a:rPr lang="en-GB" b="1" dirty="0">
                <a:solidFill>
                  <a:schemeClr val="accent2"/>
                </a:solidFill>
              </a:rPr>
              <a:t>Options:</a:t>
            </a:r>
          </a:p>
          <a:p>
            <a:r>
              <a:rPr lang="en-GB" dirty="0">
                <a:solidFill>
                  <a:schemeClr val="accent2"/>
                </a:solidFill>
              </a:rPr>
              <a:t>Foam earplugs, wax balls, ear defenders, Silicon Plugs, Universal Earplugs, otoplasties</a:t>
            </a:r>
          </a:p>
          <a:p>
            <a:endParaRPr lang="en-GB" dirty="0">
              <a:solidFill>
                <a:schemeClr val="accent2"/>
              </a:solidFill>
            </a:endParaRPr>
          </a:p>
          <a:p>
            <a:r>
              <a:rPr lang="en-GB" b="1" dirty="0">
                <a:solidFill>
                  <a:schemeClr val="accent2"/>
                </a:solidFill>
              </a:rPr>
              <a:t>Hazards:</a:t>
            </a:r>
          </a:p>
          <a:p>
            <a:r>
              <a:rPr lang="en-GB" dirty="0">
                <a:solidFill>
                  <a:schemeClr val="accent2"/>
                </a:solidFill>
              </a:rPr>
              <a:t>Damage to hearing, hearing loss, deafness</a:t>
            </a:r>
          </a:p>
          <a:p>
            <a:endParaRPr lang="en-GB" dirty="0">
              <a:solidFill>
                <a:schemeClr val="accent2"/>
              </a:solidFill>
            </a:endParaRPr>
          </a:p>
          <a:p>
            <a:r>
              <a:rPr lang="en-GB" b="1" dirty="0">
                <a:solidFill>
                  <a:schemeClr val="accent2"/>
                </a:solidFill>
              </a:rPr>
              <a:t>Note:</a:t>
            </a:r>
          </a:p>
          <a:p>
            <a:r>
              <a:rPr lang="en-GB" dirty="0">
                <a:solidFill>
                  <a:schemeClr val="accent2"/>
                </a:solidFill>
              </a:rPr>
              <a:t>Should be used when noise level is 80 </a:t>
            </a:r>
            <a:r>
              <a:rPr lang="en-GB" dirty="0" err="1">
                <a:solidFill>
                  <a:schemeClr val="accent2"/>
                </a:solidFill>
              </a:rPr>
              <a:t>db</a:t>
            </a:r>
            <a:r>
              <a:rPr lang="en-GB" dirty="0">
                <a:solidFill>
                  <a:schemeClr val="accent2"/>
                </a:solidFill>
              </a:rPr>
              <a:t> or more. It is important that the correct type of ear protection is used for the noise level you are working in. This type of PPE is not covered under Personal Protective Equipment At Work Regulations 1992/2002 as it has its own regulation. The Control of Noise at Work Regulations 2005</a:t>
            </a:r>
          </a:p>
        </p:txBody>
      </p:sp>
      <p:sp>
        <p:nvSpPr>
          <p:cNvPr id="9" name="Rectangle 8">
            <a:extLst>
              <a:ext uri="{FF2B5EF4-FFF2-40B4-BE49-F238E27FC236}">
                <a16:creationId xmlns:a16="http://schemas.microsoft.com/office/drawing/2014/main" id="{C7FB9C3A-41F2-4439-B453-4503BE245AAC}"/>
              </a:ext>
            </a:extLst>
          </p:cNvPr>
          <p:cNvSpPr/>
          <p:nvPr/>
        </p:nvSpPr>
        <p:spPr>
          <a:xfrm>
            <a:off x="5692908" y="1454587"/>
            <a:ext cx="3627788" cy="769441"/>
          </a:xfrm>
          <a:prstGeom prst="rect">
            <a:avLst/>
          </a:prstGeom>
          <a:noFill/>
        </p:spPr>
        <p:txBody>
          <a:bodyPr wrap="none" lIns="91440" tIns="45720" rIns="91440" bIns="45720">
            <a:spAutoFit/>
          </a:bodyPr>
          <a:lstStyle/>
          <a:p>
            <a:r>
              <a:rPr lang="en-US" sz="4400" b="0" cap="none" spc="0" dirty="0">
                <a:ln w="0">
                  <a:noFill/>
                </a:ln>
                <a:solidFill>
                  <a:schemeClr val="accent2"/>
                </a:solidFill>
                <a:effectLst>
                  <a:outerShdw blurRad="38100" dist="19050" dir="2700000" algn="tl" rotWithShape="0">
                    <a:schemeClr val="dk1">
                      <a:alpha val="40000"/>
                    </a:schemeClr>
                  </a:outerShdw>
                </a:effectLst>
              </a:rPr>
              <a:t>Ear Defenders</a:t>
            </a:r>
          </a:p>
        </p:txBody>
      </p:sp>
      <p:pic>
        <p:nvPicPr>
          <p:cNvPr id="11" name="Picture 10">
            <a:extLst>
              <a:ext uri="{FF2B5EF4-FFF2-40B4-BE49-F238E27FC236}">
                <a16:creationId xmlns:a16="http://schemas.microsoft.com/office/drawing/2014/main" id="{43C5D8B6-23E6-411A-8B2C-F055EDEAD1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3601" y="209543"/>
            <a:ext cx="2088000" cy="20880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91DC5150-EE36-4BEC-A055-AC06B2D275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01" y="1480500"/>
            <a:ext cx="5040000" cy="504000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255E731D-68B7-B0C1-1ED8-DD2AA3E7D9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18699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8922C6-9F9D-44BC-B083-B31729A7EDC2}"/>
              </a:ext>
            </a:extLst>
          </p:cNvPr>
          <p:cNvSpPr/>
          <p:nvPr/>
        </p:nvSpPr>
        <p:spPr>
          <a:xfrm>
            <a:off x="0" y="212272"/>
            <a:ext cx="6223000" cy="1077218"/>
          </a:xfrm>
          <a:prstGeom prst="rect">
            <a:avLst/>
          </a:prstGeom>
          <a:noFill/>
        </p:spPr>
        <p:txBody>
          <a:bodyPr wrap="square" lIns="91440" tIns="45720" rIns="91440" bIns="45720">
            <a:spAutoFit/>
          </a:bodyPr>
          <a:lstStyle/>
          <a:p>
            <a:r>
              <a:rPr lang="en-US" sz="3200" b="0" cap="none" spc="0" dirty="0">
                <a:ln w="0"/>
                <a:solidFill>
                  <a:schemeClr val="bg1"/>
                </a:solidFill>
                <a:effectLst>
                  <a:outerShdw blurRad="38100" dist="19050" dir="2700000" algn="tl" rotWithShape="0">
                    <a:schemeClr val="dk1">
                      <a:alpha val="40000"/>
                    </a:schemeClr>
                  </a:outerShdw>
                </a:effectLst>
              </a:rPr>
              <a:t>Types of Personal Protective Equipment (PPE).</a:t>
            </a:r>
          </a:p>
        </p:txBody>
      </p:sp>
      <p:sp>
        <p:nvSpPr>
          <p:cNvPr id="2" name="Rectangle: Rounded Corners 1">
            <a:extLst>
              <a:ext uri="{FF2B5EF4-FFF2-40B4-BE49-F238E27FC236}">
                <a16:creationId xmlns:a16="http://schemas.microsoft.com/office/drawing/2014/main" id="{505D9917-5AEB-4B23-8474-15550D8656C2}"/>
              </a:ext>
            </a:extLst>
          </p:cNvPr>
          <p:cNvSpPr/>
          <p:nvPr/>
        </p:nvSpPr>
        <p:spPr>
          <a:xfrm>
            <a:off x="9677399" y="212272"/>
            <a:ext cx="2020405" cy="2124527"/>
          </a:xfrm>
          <a:prstGeom prst="roundRect">
            <a:avLst>
              <a:gd name="adj" fmla="val 2645"/>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DCB12847-B4C3-42DF-9BA3-1DDDE563E7F2}"/>
              </a:ext>
            </a:extLst>
          </p:cNvPr>
          <p:cNvSpPr/>
          <p:nvPr/>
        </p:nvSpPr>
        <p:spPr>
          <a:xfrm>
            <a:off x="140804" y="1355272"/>
            <a:ext cx="5142395" cy="5290456"/>
          </a:xfrm>
          <a:prstGeom prst="roundRect">
            <a:avLst>
              <a:gd name="adj" fmla="val 961"/>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2F357B8-E0DA-472A-8A46-44150F14740F}"/>
              </a:ext>
            </a:extLst>
          </p:cNvPr>
          <p:cNvSpPr/>
          <p:nvPr/>
        </p:nvSpPr>
        <p:spPr>
          <a:xfrm>
            <a:off x="5384800" y="1357084"/>
            <a:ext cx="4191000" cy="979715"/>
          </a:xfrm>
          <a:prstGeom prst="roundRect">
            <a:avLst>
              <a:gd name="adj" fmla="val 51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4033105-B61E-461A-8B2D-FC1AE6B584EB}"/>
              </a:ext>
            </a:extLst>
          </p:cNvPr>
          <p:cNvSpPr/>
          <p:nvPr/>
        </p:nvSpPr>
        <p:spPr>
          <a:xfrm>
            <a:off x="5384798" y="2449285"/>
            <a:ext cx="6313006" cy="4196443"/>
          </a:xfrm>
          <a:prstGeom prst="roundRect">
            <a:avLst>
              <a:gd name="adj" fmla="val 61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35E250E-53EC-4BD5-82F6-E21CE76E5D22}"/>
              </a:ext>
            </a:extLst>
          </p:cNvPr>
          <p:cNvSpPr/>
          <p:nvPr/>
        </p:nvSpPr>
        <p:spPr>
          <a:xfrm>
            <a:off x="5493301" y="2501896"/>
            <a:ext cx="6096000" cy="4247317"/>
          </a:xfrm>
          <a:prstGeom prst="rect">
            <a:avLst/>
          </a:prstGeom>
        </p:spPr>
        <p:txBody>
          <a:bodyPr>
            <a:spAutoFit/>
          </a:bodyPr>
          <a:lstStyle/>
          <a:p>
            <a:r>
              <a:rPr lang="en-GB" b="1" dirty="0">
                <a:solidFill>
                  <a:schemeClr val="accent2"/>
                </a:solidFill>
              </a:rPr>
              <a:t>Options:</a:t>
            </a:r>
          </a:p>
          <a:p>
            <a:r>
              <a:rPr lang="en-GB" dirty="0">
                <a:solidFill>
                  <a:schemeClr val="accent2"/>
                </a:solidFill>
              </a:rPr>
              <a:t> Conventional or disposable overalls, boiler suits, specialist protective clothing, </a:t>
            </a:r>
            <a:r>
              <a:rPr lang="en-GB" dirty="0" err="1">
                <a:solidFill>
                  <a:schemeClr val="accent2"/>
                </a:solidFill>
              </a:rPr>
              <a:t>eg</a:t>
            </a:r>
            <a:r>
              <a:rPr lang="en-GB" dirty="0">
                <a:solidFill>
                  <a:schemeClr val="accent2"/>
                </a:solidFill>
              </a:rPr>
              <a:t> chain-mail aprons</a:t>
            </a:r>
          </a:p>
          <a:p>
            <a:endParaRPr lang="en-GB" dirty="0">
              <a:solidFill>
                <a:schemeClr val="accent2"/>
              </a:solidFill>
            </a:endParaRPr>
          </a:p>
          <a:p>
            <a:r>
              <a:rPr lang="en-GB" b="1" dirty="0">
                <a:solidFill>
                  <a:schemeClr val="accent2"/>
                </a:solidFill>
              </a:rPr>
              <a:t>Hazards:</a:t>
            </a:r>
          </a:p>
          <a:p>
            <a:r>
              <a:rPr lang="en-GB" dirty="0">
                <a:solidFill>
                  <a:schemeClr val="accent2"/>
                </a:solidFill>
              </a:rPr>
              <a:t>Temperature extremes, adverse weather, chemical or metal splash, spray from pressure leaks or spray guns, impact or penetration, contaminated dust, excessive wear or entanglement of own clothing. </a:t>
            </a:r>
          </a:p>
          <a:p>
            <a:endParaRPr lang="en-GB" dirty="0">
              <a:solidFill>
                <a:schemeClr val="accent2"/>
              </a:solidFill>
            </a:endParaRPr>
          </a:p>
          <a:p>
            <a:r>
              <a:rPr lang="en-GB" b="1" dirty="0">
                <a:solidFill>
                  <a:schemeClr val="accent2"/>
                </a:solidFill>
              </a:rPr>
              <a:t>Note:</a:t>
            </a:r>
          </a:p>
          <a:p>
            <a:r>
              <a:rPr lang="en-GB" dirty="0">
                <a:solidFill>
                  <a:schemeClr val="accent2"/>
                </a:solidFill>
              </a:rPr>
              <a:t> The choice of materials includes flame-retardant, anti-static, chain mail, chemically impermeable, and high-visibility. Don’t forget other protection, like safety harnesses or life jackets</a:t>
            </a:r>
          </a:p>
        </p:txBody>
      </p:sp>
      <p:sp>
        <p:nvSpPr>
          <p:cNvPr id="9" name="Rectangle 8">
            <a:extLst>
              <a:ext uri="{FF2B5EF4-FFF2-40B4-BE49-F238E27FC236}">
                <a16:creationId xmlns:a16="http://schemas.microsoft.com/office/drawing/2014/main" id="{C7FB9C3A-41F2-4439-B453-4503BE245AAC}"/>
              </a:ext>
            </a:extLst>
          </p:cNvPr>
          <p:cNvSpPr/>
          <p:nvPr/>
        </p:nvSpPr>
        <p:spPr>
          <a:xfrm>
            <a:off x="6387628" y="1462220"/>
            <a:ext cx="2185342" cy="769441"/>
          </a:xfrm>
          <a:prstGeom prst="rect">
            <a:avLst/>
          </a:prstGeom>
          <a:noFill/>
        </p:spPr>
        <p:txBody>
          <a:bodyPr wrap="none" lIns="91440" tIns="45720" rIns="91440" bIns="45720">
            <a:spAutoFit/>
          </a:bodyPr>
          <a:lstStyle/>
          <a:p>
            <a:pPr algn="ctr"/>
            <a:r>
              <a:rPr lang="en-US" sz="4400" b="0" cap="none" spc="0" dirty="0">
                <a:ln w="0">
                  <a:noFill/>
                </a:ln>
                <a:solidFill>
                  <a:schemeClr val="accent2"/>
                </a:solidFill>
                <a:effectLst>
                  <a:outerShdw blurRad="38100" dist="19050" dir="2700000" algn="tl" rotWithShape="0">
                    <a:schemeClr val="dk1">
                      <a:alpha val="40000"/>
                    </a:schemeClr>
                  </a:outerShdw>
                </a:effectLst>
              </a:rPr>
              <a:t>Overalls</a:t>
            </a:r>
          </a:p>
        </p:txBody>
      </p:sp>
      <p:pic>
        <p:nvPicPr>
          <p:cNvPr id="11" name="Picture 10">
            <a:extLst>
              <a:ext uri="{FF2B5EF4-FFF2-40B4-BE49-F238E27FC236}">
                <a16:creationId xmlns:a16="http://schemas.microsoft.com/office/drawing/2014/main" id="{900EAABB-C663-4149-A707-99C4B369E5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01" y="1480500"/>
            <a:ext cx="5040000" cy="50400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A4B7A3DC-F829-44D8-81B5-02B0FEA5A5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6812" y="212272"/>
            <a:ext cx="2088000" cy="208800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C521BD55-277F-2D24-EF8E-84D805B9D7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70706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E8922C6-9F9D-44BC-B083-B31729A7EDC2}"/>
              </a:ext>
            </a:extLst>
          </p:cNvPr>
          <p:cNvSpPr/>
          <p:nvPr/>
        </p:nvSpPr>
        <p:spPr>
          <a:xfrm>
            <a:off x="0" y="212272"/>
            <a:ext cx="6223000" cy="1077218"/>
          </a:xfrm>
          <a:prstGeom prst="rect">
            <a:avLst/>
          </a:prstGeom>
          <a:noFill/>
        </p:spPr>
        <p:txBody>
          <a:bodyPr wrap="square" lIns="91440" tIns="45720" rIns="91440" bIns="45720">
            <a:spAutoFit/>
          </a:bodyPr>
          <a:lstStyle/>
          <a:p>
            <a:r>
              <a:rPr lang="en-US" sz="3200" b="0" cap="none" spc="0" dirty="0">
                <a:ln w="0"/>
                <a:solidFill>
                  <a:schemeClr val="bg1"/>
                </a:solidFill>
                <a:effectLst>
                  <a:outerShdw blurRad="38100" dist="19050" dir="2700000" algn="tl" rotWithShape="0">
                    <a:schemeClr val="dk1">
                      <a:alpha val="40000"/>
                    </a:schemeClr>
                  </a:outerShdw>
                </a:effectLst>
              </a:rPr>
              <a:t>Types of Personal Protective Equipment (PPE).</a:t>
            </a:r>
          </a:p>
        </p:txBody>
      </p:sp>
      <p:sp>
        <p:nvSpPr>
          <p:cNvPr id="2" name="Rectangle: Rounded Corners 1">
            <a:extLst>
              <a:ext uri="{FF2B5EF4-FFF2-40B4-BE49-F238E27FC236}">
                <a16:creationId xmlns:a16="http://schemas.microsoft.com/office/drawing/2014/main" id="{505D9917-5AEB-4B23-8474-15550D8656C2}"/>
              </a:ext>
            </a:extLst>
          </p:cNvPr>
          <p:cNvSpPr/>
          <p:nvPr/>
        </p:nvSpPr>
        <p:spPr>
          <a:xfrm>
            <a:off x="9677399" y="212272"/>
            <a:ext cx="2020405" cy="2124527"/>
          </a:xfrm>
          <a:prstGeom prst="roundRect">
            <a:avLst>
              <a:gd name="adj" fmla="val 2645"/>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DCB12847-B4C3-42DF-9BA3-1DDDE563E7F2}"/>
              </a:ext>
            </a:extLst>
          </p:cNvPr>
          <p:cNvSpPr/>
          <p:nvPr/>
        </p:nvSpPr>
        <p:spPr>
          <a:xfrm>
            <a:off x="140804" y="1355272"/>
            <a:ext cx="5142395" cy="5290456"/>
          </a:xfrm>
          <a:prstGeom prst="roundRect">
            <a:avLst>
              <a:gd name="adj" fmla="val 961"/>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2F357B8-E0DA-472A-8A46-44150F14740F}"/>
              </a:ext>
            </a:extLst>
          </p:cNvPr>
          <p:cNvSpPr/>
          <p:nvPr/>
        </p:nvSpPr>
        <p:spPr>
          <a:xfrm>
            <a:off x="5384800" y="1357084"/>
            <a:ext cx="4191000" cy="979715"/>
          </a:xfrm>
          <a:prstGeom prst="roundRect">
            <a:avLst>
              <a:gd name="adj" fmla="val 515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4033105-B61E-461A-8B2D-FC1AE6B584EB}"/>
              </a:ext>
            </a:extLst>
          </p:cNvPr>
          <p:cNvSpPr/>
          <p:nvPr/>
        </p:nvSpPr>
        <p:spPr>
          <a:xfrm>
            <a:off x="5384798" y="2449285"/>
            <a:ext cx="6313006" cy="4196443"/>
          </a:xfrm>
          <a:prstGeom prst="roundRect">
            <a:avLst>
              <a:gd name="adj" fmla="val 619"/>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35E250E-53EC-4BD5-82F6-E21CE76E5D22}"/>
              </a:ext>
            </a:extLst>
          </p:cNvPr>
          <p:cNvSpPr/>
          <p:nvPr/>
        </p:nvSpPr>
        <p:spPr>
          <a:xfrm>
            <a:off x="5493301" y="2501896"/>
            <a:ext cx="6096000" cy="2862322"/>
          </a:xfrm>
          <a:prstGeom prst="rect">
            <a:avLst/>
          </a:prstGeom>
        </p:spPr>
        <p:txBody>
          <a:bodyPr>
            <a:spAutoFit/>
          </a:bodyPr>
          <a:lstStyle/>
          <a:p>
            <a:r>
              <a:rPr lang="en-GB" b="1" dirty="0">
                <a:solidFill>
                  <a:schemeClr val="accent2"/>
                </a:solidFill>
              </a:rPr>
              <a:t>Options:</a:t>
            </a:r>
          </a:p>
          <a:p>
            <a:r>
              <a:rPr lang="en-GB" dirty="0">
                <a:solidFill>
                  <a:schemeClr val="accent2"/>
                </a:solidFill>
              </a:rPr>
              <a:t>Harness</a:t>
            </a:r>
          </a:p>
          <a:p>
            <a:endParaRPr lang="en-GB" dirty="0">
              <a:solidFill>
                <a:schemeClr val="accent2"/>
              </a:solidFill>
            </a:endParaRPr>
          </a:p>
          <a:p>
            <a:r>
              <a:rPr lang="en-GB" b="1" dirty="0">
                <a:solidFill>
                  <a:schemeClr val="accent2"/>
                </a:solidFill>
              </a:rPr>
              <a:t>Hazards:</a:t>
            </a:r>
          </a:p>
          <a:p>
            <a:r>
              <a:rPr lang="en-GB" dirty="0">
                <a:solidFill>
                  <a:schemeClr val="accent2"/>
                </a:solidFill>
              </a:rPr>
              <a:t>Falling from height</a:t>
            </a:r>
          </a:p>
          <a:p>
            <a:endParaRPr lang="en-GB" dirty="0">
              <a:solidFill>
                <a:schemeClr val="accent2"/>
              </a:solidFill>
            </a:endParaRPr>
          </a:p>
          <a:p>
            <a:r>
              <a:rPr lang="en-GB" b="1" dirty="0">
                <a:solidFill>
                  <a:schemeClr val="accent2"/>
                </a:solidFill>
              </a:rPr>
              <a:t>Note:</a:t>
            </a:r>
          </a:p>
          <a:p>
            <a:r>
              <a:rPr lang="en-GB" dirty="0">
                <a:solidFill>
                  <a:schemeClr val="accent2"/>
                </a:solidFill>
              </a:rPr>
              <a:t>This is not covered under the Personal protection Equipment At Work 1992/2002, it has its own regulation. Working at Height regulations 2005</a:t>
            </a:r>
          </a:p>
        </p:txBody>
      </p:sp>
      <p:sp>
        <p:nvSpPr>
          <p:cNvPr id="9" name="Rectangle 8">
            <a:extLst>
              <a:ext uri="{FF2B5EF4-FFF2-40B4-BE49-F238E27FC236}">
                <a16:creationId xmlns:a16="http://schemas.microsoft.com/office/drawing/2014/main" id="{C7FB9C3A-41F2-4439-B453-4503BE245AAC}"/>
              </a:ext>
            </a:extLst>
          </p:cNvPr>
          <p:cNvSpPr/>
          <p:nvPr/>
        </p:nvSpPr>
        <p:spPr>
          <a:xfrm>
            <a:off x="6457906" y="1448021"/>
            <a:ext cx="2228494" cy="769441"/>
          </a:xfrm>
          <a:prstGeom prst="rect">
            <a:avLst/>
          </a:prstGeom>
          <a:noFill/>
        </p:spPr>
        <p:txBody>
          <a:bodyPr wrap="none" lIns="91440" tIns="45720" rIns="91440" bIns="45720">
            <a:spAutoFit/>
          </a:bodyPr>
          <a:lstStyle/>
          <a:p>
            <a:pPr algn="ctr"/>
            <a:r>
              <a:rPr lang="en-US" sz="4400" b="0" cap="none" spc="0" dirty="0">
                <a:ln w="0">
                  <a:solidFill>
                    <a:srgbClr val="800000"/>
                  </a:solidFill>
                </a:ln>
                <a:solidFill>
                  <a:schemeClr val="accent2"/>
                </a:solidFill>
                <a:effectLst>
                  <a:outerShdw blurRad="38100" dist="19050" dir="2700000" algn="tl" rotWithShape="0">
                    <a:schemeClr val="dk1">
                      <a:alpha val="40000"/>
                    </a:schemeClr>
                  </a:outerShdw>
                </a:effectLst>
              </a:rPr>
              <a:t>Harness</a:t>
            </a:r>
          </a:p>
        </p:txBody>
      </p:sp>
      <p:pic>
        <p:nvPicPr>
          <p:cNvPr id="11" name="Picture 10">
            <a:extLst>
              <a:ext uri="{FF2B5EF4-FFF2-40B4-BE49-F238E27FC236}">
                <a16:creationId xmlns:a16="http://schemas.microsoft.com/office/drawing/2014/main" id="{93F4FB83-5072-4964-A5AC-010FAA92C8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3601" y="212272"/>
            <a:ext cx="2088000" cy="20880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556E950F-02C6-424E-91B5-925C1E198D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01" y="1480500"/>
            <a:ext cx="5040000" cy="504000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EB3C1234-5B1D-B855-B0B9-FDCD4566E2C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69912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Top Corners Snipped 44">
            <a:extLst>
              <a:ext uri="{FF2B5EF4-FFF2-40B4-BE49-F238E27FC236}">
                <a16:creationId xmlns:a16="http://schemas.microsoft.com/office/drawing/2014/main" id="{51C9B307-AEAA-4B7E-B1F7-014CA7860714}"/>
              </a:ext>
            </a:extLst>
          </p:cNvPr>
          <p:cNvSpPr/>
          <p:nvPr/>
        </p:nvSpPr>
        <p:spPr>
          <a:xfrm rot="5400000">
            <a:off x="3441249" y="-3228976"/>
            <a:ext cx="979714" cy="7862211"/>
          </a:xfrm>
          <a:prstGeom prst="snip2SameRect">
            <a:avLst/>
          </a:prstGeom>
          <a:solidFill>
            <a:schemeClr val="accent2"/>
          </a:solidFill>
          <a:ln>
            <a:solidFill>
              <a:schemeClr val="accent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4" name="Rectangle 3">
            <a:extLst>
              <a:ext uri="{FF2B5EF4-FFF2-40B4-BE49-F238E27FC236}">
                <a16:creationId xmlns:a16="http://schemas.microsoft.com/office/drawing/2014/main" id="{2E8922C6-9F9D-44BC-B083-B31729A7EDC2}"/>
              </a:ext>
            </a:extLst>
          </p:cNvPr>
          <p:cNvSpPr/>
          <p:nvPr/>
        </p:nvSpPr>
        <p:spPr>
          <a:xfrm>
            <a:off x="88996" y="279742"/>
            <a:ext cx="6680201" cy="830997"/>
          </a:xfrm>
          <a:prstGeom prst="rect">
            <a:avLst/>
          </a:prstGeom>
          <a:noFill/>
        </p:spPr>
        <p:txBody>
          <a:bodyPr wrap="square" lIns="91440" tIns="45720" rIns="91440" bIns="45720">
            <a:spAutoFit/>
          </a:bodyPr>
          <a:lstStyle/>
          <a:p>
            <a:r>
              <a:rPr lang="en-US" sz="4800" b="0" cap="none" spc="0" dirty="0">
                <a:ln w="0"/>
                <a:solidFill>
                  <a:schemeClr val="bg1"/>
                </a:solidFill>
                <a:effectLst>
                  <a:outerShdw blurRad="38100" dist="19050" dir="2700000" algn="tl" rotWithShape="0">
                    <a:schemeClr val="dk1">
                      <a:alpha val="40000"/>
                    </a:schemeClr>
                  </a:outerShdw>
                </a:effectLst>
              </a:rPr>
              <a:t>Conformite Europeenne.</a:t>
            </a:r>
          </a:p>
        </p:txBody>
      </p:sp>
      <p:pic>
        <p:nvPicPr>
          <p:cNvPr id="13" name="Picture 12">
            <a:extLst>
              <a:ext uri="{FF2B5EF4-FFF2-40B4-BE49-F238E27FC236}">
                <a16:creationId xmlns:a16="http://schemas.microsoft.com/office/drawing/2014/main" id="{A32C4356-E9F5-45A0-9473-B1AB7D1BE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0201" y="1087003"/>
            <a:ext cx="4905242" cy="4905242"/>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D0E09598-6003-4C65-8D37-7C5930A6C92D}"/>
              </a:ext>
            </a:extLst>
          </p:cNvPr>
          <p:cNvSpPr txBox="1"/>
          <p:nvPr/>
        </p:nvSpPr>
        <p:spPr>
          <a:xfrm>
            <a:off x="187459" y="1330813"/>
            <a:ext cx="6861042" cy="2308324"/>
          </a:xfrm>
          <a:prstGeom prst="rect">
            <a:avLst/>
          </a:prstGeom>
          <a:noFill/>
        </p:spPr>
        <p:txBody>
          <a:bodyPr wrap="square" rtlCol="0">
            <a:spAutoFit/>
          </a:bodyPr>
          <a:lstStyle/>
          <a:p>
            <a:r>
              <a:rPr lang="en-GB" sz="3600" b="1" dirty="0">
                <a:solidFill>
                  <a:schemeClr val="accent2"/>
                </a:solidFill>
              </a:rPr>
              <a:t>CE Marking.</a:t>
            </a:r>
          </a:p>
          <a:p>
            <a:endParaRPr lang="en-GB" dirty="0">
              <a:solidFill>
                <a:schemeClr val="accent2"/>
              </a:solidFill>
            </a:endParaRPr>
          </a:p>
          <a:p>
            <a:r>
              <a:rPr lang="en-GB" dirty="0">
                <a:solidFill>
                  <a:schemeClr val="accent2"/>
                </a:solidFill>
              </a:rPr>
              <a:t>It is extremely important when buying PPE that you make sure</a:t>
            </a:r>
          </a:p>
          <a:p>
            <a:r>
              <a:rPr lang="en-GB" dirty="0">
                <a:solidFill>
                  <a:schemeClr val="accent2"/>
                </a:solidFill>
              </a:rPr>
              <a:t> that this symbol is displayed on the item being bought. This marking</a:t>
            </a:r>
          </a:p>
          <a:p>
            <a:r>
              <a:rPr lang="en-GB" dirty="0">
                <a:solidFill>
                  <a:schemeClr val="accent2"/>
                </a:solidFill>
              </a:rPr>
              <a:t> is covered under the European Directive 89/686/EEC and ensures that the quality of the PPE is of acceptable standards. Always buy CE marked PPE.</a:t>
            </a:r>
          </a:p>
        </p:txBody>
      </p:sp>
      <p:pic>
        <p:nvPicPr>
          <p:cNvPr id="15" name="Picture 14">
            <a:extLst>
              <a:ext uri="{FF2B5EF4-FFF2-40B4-BE49-F238E27FC236}">
                <a16:creationId xmlns:a16="http://schemas.microsoft.com/office/drawing/2014/main" id="{56476715-F5EF-40AC-BC7F-E9E08A88753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17980" y="3785073"/>
            <a:ext cx="2800156" cy="2800156"/>
          </a:xfrm>
          <a:prstGeom prst="rect">
            <a:avLst/>
          </a:prstGeom>
        </p:spPr>
      </p:pic>
      <p:sp>
        <p:nvSpPr>
          <p:cNvPr id="16" name="TextBox 15">
            <a:extLst>
              <a:ext uri="{FF2B5EF4-FFF2-40B4-BE49-F238E27FC236}">
                <a16:creationId xmlns:a16="http://schemas.microsoft.com/office/drawing/2014/main" id="{8C8C401F-16E1-4AB7-8F0D-E93D1895FF55}"/>
              </a:ext>
            </a:extLst>
          </p:cNvPr>
          <p:cNvSpPr txBox="1"/>
          <p:nvPr/>
        </p:nvSpPr>
        <p:spPr>
          <a:xfrm>
            <a:off x="1600200" y="4350436"/>
            <a:ext cx="2771715" cy="646331"/>
          </a:xfrm>
          <a:prstGeom prst="rect">
            <a:avLst/>
          </a:prstGeom>
          <a:noFill/>
        </p:spPr>
        <p:txBody>
          <a:bodyPr wrap="square" rtlCol="0">
            <a:spAutoFit/>
          </a:bodyPr>
          <a:lstStyle/>
          <a:p>
            <a:r>
              <a:rPr lang="en-US" b="1" dirty="0">
                <a:solidFill>
                  <a:schemeClr val="accent2"/>
                </a:solidFill>
              </a:rPr>
              <a:t>European Economic Area</a:t>
            </a:r>
            <a:endParaRPr lang="en-GB" b="1" dirty="0">
              <a:solidFill>
                <a:schemeClr val="accent2"/>
              </a:solidFill>
            </a:endParaRPr>
          </a:p>
        </p:txBody>
      </p:sp>
      <p:pic>
        <p:nvPicPr>
          <p:cNvPr id="3" name="Picture 2">
            <a:extLst>
              <a:ext uri="{FF2B5EF4-FFF2-40B4-BE49-F238E27FC236}">
                <a16:creationId xmlns:a16="http://schemas.microsoft.com/office/drawing/2014/main" id="{335E93AE-088B-4AC7-CAED-7DEC8AC410B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58193" y="317254"/>
            <a:ext cx="769749" cy="769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8786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8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EDBA23-BB2B-6969-9007-6177FD476B4A}"/>
              </a:ext>
            </a:extLst>
          </p:cNvPr>
          <p:cNvSpPr/>
          <p:nvPr/>
        </p:nvSpPr>
        <p:spPr>
          <a:xfrm>
            <a:off x="3520000" y="312606"/>
            <a:ext cx="5152000" cy="1323439"/>
          </a:xfrm>
          <a:prstGeom prst="rect">
            <a:avLst/>
          </a:prstGeom>
          <a:noFill/>
        </p:spPr>
        <p:txBody>
          <a:bodyPr wrap="square" lIns="91440" tIns="45720" rIns="91440" bIns="45720">
            <a:spAutoFit/>
          </a:bodyPr>
          <a:lstStyle/>
          <a:p>
            <a:pPr algn="ctr"/>
            <a:r>
              <a:rPr lang="en-US" sz="8000" b="0" cap="none" spc="0" dirty="0">
                <a:ln w="0"/>
                <a:solidFill>
                  <a:srgbClr val="F0F8FD"/>
                </a:solidFill>
                <a:effectLst>
                  <a:outerShdw blurRad="38100" dist="19050" dir="2700000" algn="tl" rotWithShape="0">
                    <a:schemeClr val="dk1">
                      <a:alpha val="40000"/>
                    </a:schemeClr>
                  </a:outerShdw>
                </a:effectLst>
              </a:rPr>
              <a:t>Materials.</a:t>
            </a:r>
          </a:p>
        </p:txBody>
      </p:sp>
      <p:pic>
        <p:nvPicPr>
          <p:cNvPr id="6" name="Picture 5">
            <a:extLst>
              <a:ext uri="{FF2B5EF4-FFF2-40B4-BE49-F238E27FC236}">
                <a16:creationId xmlns:a16="http://schemas.microsoft.com/office/drawing/2014/main" id="{AB651988-4D04-4E80-B9EA-B12DF5E6D1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5063" y="6292689"/>
            <a:ext cx="270980" cy="280018"/>
          </a:xfrm>
          <a:prstGeom prst="rect">
            <a:avLst/>
          </a:prstGeom>
        </p:spPr>
      </p:pic>
      <p:pic>
        <p:nvPicPr>
          <p:cNvPr id="7" name="Picture 6">
            <a:extLst>
              <a:ext uri="{FF2B5EF4-FFF2-40B4-BE49-F238E27FC236}">
                <a16:creationId xmlns:a16="http://schemas.microsoft.com/office/drawing/2014/main" id="{1C71630F-6064-B6E1-BDDF-B0267605DD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69430" y="6251944"/>
            <a:ext cx="349667" cy="361508"/>
          </a:xfrm>
          <a:prstGeom prst="rect">
            <a:avLst/>
          </a:prstGeom>
        </p:spPr>
      </p:pic>
      <p:pic>
        <p:nvPicPr>
          <p:cNvPr id="10" name="Picture 9">
            <a:extLst>
              <a:ext uri="{FF2B5EF4-FFF2-40B4-BE49-F238E27FC236}">
                <a16:creationId xmlns:a16="http://schemas.microsoft.com/office/drawing/2014/main" id="{BD78E967-1915-B8D1-CDBC-C9C4ECA9BCD6}"/>
              </a:ext>
            </a:extLst>
          </p:cNvPr>
          <p:cNvPicPr>
            <a:picLocks noChangeAspect="1"/>
          </p:cNvPicPr>
          <p:nvPr/>
        </p:nvPicPr>
        <p:blipFill>
          <a:blip r:embed="rId6">
            <a:clrChange>
              <a:clrFrom>
                <a:srgbClr val="020101"/>
              </a:clrFrom>
              <a:clrTo>
                <a:srgbClr val="020101">
                  <a:alpha val="0"/>
                </a:srgbClr>
              </a:clrTo>
            </a:clrChange>
          </a:blip>
          <a:stretch>
            <a:fillRect/>
          </a:stretch>
        </p:blipFill>
        <p:spPr>
          <a:xfrm>
            <a:off x="4557498" y="2270676"/>
            <a:ext cx="3077004" cy="2800741"/>
          </a:xfrm>
          <a:prstGeom prst="rect">
            <a:avLst/>
          </a:prstGeom>
        </p:spPr>
      </p:pic>
    </p:spTree>
    <p:extLst>
      <p:ext uri="{BB962C8B-B14F-4D97-AF65-F5344CB8AC3E}">
        <p14:creationId xmlns:p14="http://schemas.microsoft.com/office/powerpoint/2010/main" val="2947258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2E35DF0F-FFA6-DA32-2A2F-CEBC6EDE9351}"/>
              </a:ext>
            </a:extLst>
          </p:cNvPr>
          <p:cNvGrpSpPr/>
          <p:nvPr/>
        </p:nvGrpSpPr>
        <p:grpSpPr>
          <a:xfrm>
            <a:off x="212651" y="244549"/>
            <a:ext cx="7591647" cy="2105247"/>
            <a:chOff x="212651" y="244549"/>
            <a:chExt cx="7591647" cy="2105247"/>
          </a:xfrm>
        </p:grpSpPr>
        <p:sp>
          <p:nvSpPr>
            <p:cNvPr id="13" name="Right Triangle 12">
              <a:extLst>
                <a:ext uri="{FF2B5EF4-FFF2-40B4-BE49-F238E27FC236}">
                  <a16:creationId xmlns:a16="http://schemas.microsoft.com/office/drawing/2014/main" id="{0EDC087D-E501-BBD0-52BB-5445D48C4B1C}"/>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158378C-CCC6-C085-FAAB-45ECF97C7518}"/>
                </a:ext>
              </a:extLst>
            </p:cNvPr>
            <p:cNvSpPr/>
            <p:nvPr/>
          </p:nvSpPr>
          <p:spPr>
            <a:xfrm rot="21009592">
              <a:off x="1057800" y="364484"/>
              <a:ext cx="2685351"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Activities.</a:t>
              </a:r>
            </a:p>
          </p:txBody>
        </p:sp>
      </p:grpSp>
      <p:pic>
        <p:nvPicPr>
          <p:cNvPr id="16" name="Picture 15">
            <a:extLst>
              <a:ext uri="{FF2B5EF4-FFF2-40B4-BE49-F238E27FC236}">
                <a16:creationId xmlns:a16="http://schemas.microsoft.com/office/drawing/2014/main" id="{2529E370-08C8-28E8-1308-4D023D7442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889" y="428519"/>
            <a:ext cx="720000" cy="720000"/>
          </a:xfrm>
          <a:prstGeom prst="rect">
            <a:avLst/>
          </a:prstGeom>
        </p:spPr>
      </p:pic>
      <p:pic>
        <p:nvPicPr>
          <p:cNvPr id="3" name="Picture 2">
            <a:extLst>
              <a:ext uri="{FF2B5EF4-FFF2-40B4-BE49-F238E27FC236}">
                <a16:creationId xmlns:a16="http://schemas.microsoft.com/office/drawing/2014/main" id="{F183E754-91E0-96E8-0AFF-21E90C33F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002" y="1240187"/>
            <a:ext cx="3308922" cy="4680000"/>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CAC3F441-1699-6FC7-3BC8-9020AD1E0B99}"/>
              </a:ext>
            </a:extLst>
          </p:cNvPr>
          <p:cNvSpPr/>
          <p:nvPr/>
        </p:nvSpPr>
        <p:spPr>
          <a:xfrm>
            <a:off x="700889" y="2656857"/>
            <a:ext cx="1786066" cy="923330"/>
          </a:xfrm>
          <a:prstGeom prst="rect">
            <a:avLst/>
          </a:prstGeom>
          <a:noFill/>
        </p:spPr>
        <p:txBody>
          <a:bodyPr wrap="none" lIns="91440" tIns="45720" rIns="91440" bIns="45720">
            <a:spAutoFit/>
          </a:bodyPr>
          <a:lstStyle/>
          <a:p>
            <a:pPr algn="ctr"/>
            <a:r>
              <a:rPr lang="en-US" sz="5400" b="0" cap="none" spc="0" dirty="0">
                <a:ln w="0"/>
                <a:solidFill>
                  <a:schemeClr val="accent2"/>
                </a:solidFill>
                <a:effectLst>
                  <a:outerShdw blurRad="38100" dist="19050" dir="2700000" algn="tl" rotWithShape="0">
                    <a:schemeClr val="dk1">
                      <a:alpha val="40000"/>
                    </a:schemeClr>
                  </a:outerShdw>
                </a:effectLst>
                <a:latin typeface="MisterEarl BT" panose="03080802020302020203" pitchFamily="66" charset="0"/>
              </a:rPr>
              <a:t>Activity:</a:t>
            </a:r>
          </a:p>
        </p:txBody>
      </p:sp>
      <p:sp>
        <p:nvSpPr>
          <p:cNvPr id="7" name="Rectangle 6">
            <a:extLst>
              <a:ext uri="{FF2B5EF4-FFF2-40B4-BE49-F238E27FC236}">
                <a16:creationId xmlns:a16="http://schemas.microsoft.com/office/drawing/2014/main" id="{B9D80C4B-D125-2335-707E-95E2CA4605FA}"/>
              </a:ext>
            </a:extLst>
          </p:cNvPr>
          <p:cNvSpPr/>
          <p:nvPr/>
        </p:nvSpPr>
        <p:spPr>
          <a:xfrm>
            <a:off x="770710" y="3801295"/>
            <a:ext cx="1300357" cy="923330"/>
          </a:xfrm>
          <a:prstGeom prst="rect">
            <a:avLst/>
          </a:prstGeom>
          <a:noFill/>
        </p:spPr>
        <p:txBody>
          <a:bodyPr wrap="none" lIns="91440" tIns="45720" rIns="91440" bIns="45720">
            <a:spAutoFit/>
          </a:bodyPr>
          <a:lstStyle/>
          <a:p>
            <a:pPr algn="ctr"/>
            <a:r>
              <a:rPr lang="en-US" sz="5400" b="0" cap="none" spc="0" dirty="0">
                <a:ln w="0"/>
                <a:solidFill>
                  <a:schemeClr val="accent2"/>
                </a:solidFill>
                <a:effectLst>
                  <a:outerShdw blurRad="38100" dist="19050" dir="2700000" algn="tl" rotWithShape="0">
                    <a:schemeClr val="dk1">
                      <a:alpha val="40000"/>
                    </a:schemeClr>
                  </a:outerShdw>
                </a:effectLst>
                <a:latin typeface="MisterEarl BT" panose="03080802020302020203" pitchFamily="66" charset="0"/>
              </a:rPr>
              <a:t>Brief:</a:t>
            </a:r>
          </a:p>
        </p:txBody>
      </p:sp>
      <p:sp>
        <p:nvSpPr>
          <p:cNvPr id="9" name="TextBox 8">
            <a:extLst>
              <a:ext uri="{FF2B5EF4-FFF2-40B4-BE49-F238E27FC236}">
                <a16:creationId xmlns:a16="http://schemas.microsoft.com/office/drawing/2014/main" id="{15EFCC4B-74A8-7A22-A86E-B2D80699C3F5}"/>
              </a:ext>
            </a:extLst>
          </p:cNvPr>
          <p:cNvSpPr txBox="1"/>
          <p:nvPr/>
        </p:nvSpPr>
        <p:spPr>
          <a:xfrm>
            <a:off x="2570694" y="2782519"/>
            <a:ext cx="4069336" cy="707886"/>
          </a:xfrm>
          <a:prstGeom prst="rect">
            <a:avLst/>
          </a:prstGeom>
          <a:noFill/>
        </p:spPr>
        <p:txBody>
          <a:bodyPr wrap="square" rtlCol="0">
            <a:spAutoFit/>
          </a:bodyPr>
          <a:lstStyle/>
          <a:p>
            <a:r>
              <a:rPr lang="en-GB" sz="2000" dirty="0">
                <a:solidFill>
                  <a:schemeClr val="accent2"/>
                </a:solidFill>
                <a:latin typeface="Courier New" panose="02070309020205020404" pitchFamily="49" charset="0"/>
                <a:cs typeface="Courier New" panose="02070309020205020404" pitchFamily="49" charset="0"/>
              </a:rPr>
              <a:t>003.1.1: Prep it like a Pro!</a:t>
            </a:r>
          </a:p>
        </p:txBody>
      </p:sp>
      <p:sp>
        <p:nvSpPr>
          <p:cNvPr id="11" name="TextBox 10">
            <a:extLst>
              <a:ext uri="{FF2B5EF4-FFF2-40B4-BE49-F238E27FC236}">
                <a16:creationId xmlns:a16="http://schemas.microsoft.com/office/drawing/2014/main" id="{8C0F6838-68ED-039B-9530-C94FC9444C34}"/>
              </a:ext>
            </a:extLst>
          </p:cNvPr>
          <p:cNvSpPr txBox="1"/>
          <p:nvPr/>
        </p:nvSpPr>
        <p:spPr>
          <a:xfrm>
            <a:off x="2174863" y="3939844"/>
            <a:ext cx="5436172" cy="2585323"/>
          </a:xfrm>
          <a:prstGeom prst="rect">
            <a:avLst/>
          </a:prstGeom>
          <a:noFill/>
        </p:spPr>
        <p:txBody>
          <a:bodyPr wrap="square" rtlCol="0">
            <a:spAutoFit/>
          </a:bodyPr>
          <a:lstStyle/>
          <a:p>
            <a:pPr>
              <a:buNone/>
            </a:pPr>
            <a:r>
              <a:rPr lang="en-GB" dirty="0">
                <a:solidFill>
                  <a:schemeClr val="accent2"/>
                </a:solidFill>
                <a:latin typeface="Courier New" panose="02070309020205020404" pitchFamily="49" charset="0"/>
                <a:cs typeface="Courier New" panose="02070309020205020404" pitchFamily="49" charset="0"/>
              </a:rPr>
              <a:t>This activity introduces learners to the </a:t>
            </a:r>
            <a:r>
              <a:rPr lang="en-GB" b="1" dirty="0">
                <a:solidFill>
                  <a:schemeClr val="accent2"/>
                </a:solidFill>
                <a:latin typeface="Courier New" panose="02070309020205020404" pitchFamily="49" charset="0"/>
                <a:cs typeface="Courier New" panose="02070309020205020404" pitchFamily="49" charset="0"/>
              </a:rPr>
              <a:t>core materials used when preparing and painting surfaces</a:t>
            </a:r>
            <a:r>
              <a:rPr lang="en-GB" dirty="0">
                <a:solidFill>
                  <a:schemeClr val="accent2"/>
                </a:solidFill>
                <a:latin typeface="Courier New" panose="02070309020205020404" pitchFamily="49" charset="0"/>
                <a:cs typeface="Courier New" panose="02070309020205020404" pitchFamily="49" charset="0"/>
              </a:rPr>
              <a:t> in professional decorating. Learners will explore each material, handle samples, and identify its purpose within the preparation process. This builds foundational knowledge required for safe, effective painting techniques.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2FC619-F754-0B5A-7B41-E1862141C01F}"/>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CE53BE70-1B73-EB90-809E-6502ED8FCF0C}"/>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7BCAFAE0-3AB4-4437-8B4C-CE6770C8AE44}"/>
                </a:ext>
              </a:extLst>
            </p:cNvPr>
            <p:cNvSpPr/>
            <p:nvPr/>
          </p:nvSpPr>
          <p:spPr>
            <a:xfrm rot="21009592">
              <a:off x="604557" y="771227"/>
              <a:ext cx="6266908"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Aluminium Oxide Paper.</a:t>
              </a:r>
            </a:p>
          </p:txBody>
        </p:sp>
      </p:grpSp>
      <p:pic>
        <p:nvPicPr>
          <p:cNvPr id="10" name="Picture 9">
            <a:extLst>
              <a:ext uri="{FF2B5EF4-FFF2-40B4-BE49-F238E27FC236}">
                <a16:creationId xmlns:a16="http://schemas.microsoft.com/office/drawing/2014/main" id="{A9172477-1A1B-52EC-944C-CF76D330BC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5841" y="1710812"/>
            <a:ext cx="4902637" cy="4902637"/>
          </a:xfrm>
          <a:prstGeom prst="rect">
            <a:avLst/>
          </a:prstGeom>
          <a:ln w="76200">
            <a:solidFill>
              <a:schemeClr val="accent2"/>
            </a:solidFill>
          </a:ln>
        </p:spPr>
      </p:pic>
      <p:sp>
        <p:nvSpPr>
          <p:cNvPr id="14" name="TextBox 13">
            <a:extLst>
              <a:ext uri="{FF2B5EF4-FFF2-40B4-BE49-F238E27FC236}">
                <a16:creationId xmlns:a16="http://schemas.microsoft.com/office/drawing/2014/main" id="{54300895-67DF-746A-0D9C-DBC790F8E8AC}"/>
              </a:ext>
            </a:extLst>
          </p:cNvPr>
          <p:cNvSpPr txBox="1"/>
          <p:nvPr/>
        </p:nvSpPr>
        <p:spPr>
          <a:xfrm>
            <a:off x="212651" y="2652981"/>
            <a:ext cx="6131858" cy="3139321"/>
          </a:xfrm>
          <a:prstGeom prst="rect">
            <a:avLst/>
          </a:prstGeom>
          <a:noFill/>
        </p:spPr>
        <p:txBody>
          <a:bodyPr wrap="square">
            <a:spAutoFit/>
          </a:bodyPr>
          <a:lstStyle/>
          <a:p>
            <a:r>
              <a:rPr lang="en-GB" b="1" dirty="0">
                <a:solidFill>
                  <a:schemeClr val="accent2"/>
                </a:solidFill>
              </a:rPr>
              <a:t>Aluminium Oxide Paper</a:t>
            </a:r>
            <a:r>
              <a:rPr lang="en-GB" dirty="0">
                <a:solidFill>
                  <a:schemeClr val="accent2"/>
                </a:solidFill>
              </a:rPr>
              <a:t> is a durable abrasive material widely used in painting and decorating for surface preparation. It consists of a tough backing coated with aluminium oxide grains, which provide excellent cutting power and long-lasting performance. This paper is ideal for sanding wood, metal, and painted surfaces, helping to smooth imperfections and create a clean, even base before applying new coatings. Its resistance to wear and clogging makes it suitable for both hand and machine sanding, ensuring consistent results across a range of decorating tasks.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472F0-9715-5F01-D107-8434B5A192C0}"/>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5C1BF828-3057-B72A-AC1C-B50FAFB32073}"/>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1AEFF1D0-A1DB-491D-2626-E9988B842FAD}"/>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2C40E97-A4F9-6BC3-6050-B8D1666C91B0}"/>
                </a:ext>
              </a:extLst>
            </p:cNvPr>
            <p:cNvSpPr/>
            <p:nvPr/>
          </p:nvSpPr>
          <p:spPr>
            <a:xfrm rot="21009592">
              <a:off x="867703" y="665664"/>
              <a:ext cx="5765168"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Silicon Carbide Paper.</a:t>
              </a:r>
            </a:p>
          </p:txBody>
        </p:sp>
      </p:grpSp>
      <p:pic>
        <p:nvPicPr>
          <p:cNvPr id="7" name="Picture 6">
            <a:extLst>
              <a:ext uri="{FF2B5EF4-FFF2-40B4-BE49-F238E27FC236}">
                <a16:creationId xmlns:a16="http://schemas.microsoft.com/office/drawing/2014/main" id="{52E1CD46-35A0-1D6B-4157-97FA6C2946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4760" y="1649731"/>
            <a:ext cx="4963717" cy="4963717"/>
          </a:xfrm>
          <a:prstGeom prst="rect">
            <a:avLst/>
          </a:prstGeom>
          <a:ln w="76200">
            <a:solidFill>
              <a:schemeClr val="accent2"/>
            </a:solidFill>
          </a:ln>
        </p:spPr>
      </p:pic>
      <p:sp>
        <p:nvSpPr>
          <p:cNvPr id="11" name="TextBox 10">
            <a:extLst>
              <a:ext uri="{FF2B5EF4-FFF2-40B4-BE49-F238E27FC236}">
                <a16:creationId xmlns:a16="http://schemas.microsoft.com/office/drawing/2014/main" id="{CE7958ED-9149-574D-A7AE-AB425D089EE3}"/>
              </a:ext>
            </a:extLst>
          </p:cNvPr>
          <p:cNvSpPr txBox="1"/>
          <p:nvPr/>
        </p:nvSpPr>
        <p:spPr>
          <a:xfrm>
            <a:off x="262218" y="2562616"/>
            <a:ext cx="6104964" cy="2862322"/>
          </a:xfrm>
          <a:prstGeom prst="rect">
            <a:avLst/>
          </a:prstGeom>
          <a:noFill/>
        </p:spPr>
        <p:txBody>
          <a:bodyPr wrap="square">
            <a:spAutoFit/>
          </a:bodyPr>
          <a:lstStyle/>
          <a:p>
            <a:r>
              <a:rPr lang="en-GB" b="1" dirty="0">
                <a:solidFill>
                  <a:schemeClr val="accent2"/>
                </a:solidFill>
              </a:rPr>
              <a:t>Silicon Carbide Paper</a:t>
            </a:r>
            <a:r>
              <a:rPr lang="en-GB" dirty="0">
                <a:solidFill>
                  <a:schemeClr val="accent2"/>
                </a:solidFill>
              </a:rPr>
              <a:t> is a high‑performance sanding material known for its sharp, hard abrasive grains that deliver a fine, smooth finish. It’s commonly used for polishing metals, plastics, and painted surfaces, as well as for wet sanding applications where water helps reduce clogging and heat buildup. The silicon carbide particles cut quickly and cleanly, making this paper ideal for achieving precise surface preparation before painting or varnishing. Its flexibility and consistent grit distribution ensure professional results across both manual and machine sanding tasks.</a:t>
            </a:r>
          </a:p>
        </p:txBody>
      </p:sp>
    </p:spTree>
    <p:extLst>
      <p:ext uri="{BB962C8B-B14F-4D97-AF65-F5344CB8AC3E}">
        <p14:creationId xmlns:p14="http://schemas.microsoft.com/office/powerpoint/2010/main" val="4171904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8FE5E-281C-406E-BAF7-4E593C41697C}"/>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3448ABB5-A935-0DD8-1F1E-36E076BF9E31}"/>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F4CC7A53-9B76-6AC6-87EB-B33F236BA4D7}"/>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995B1287-9CBB-2EF2-E084-BE4D879FE9A1}"/>
                </a:ext>
              </a:extLst>
            </p:cNvPr>
            <p:cNvSpPr/>
            <p:nvPr/>
          </p:nvSpPr>
          <p:spPr>
            <a:xfrm rot="21009592">
              <a:off x="1508697" y="697008"/>
              <a:ext cx="3703258"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Abrasive Grits</a:t>
              </a:r>
            </a:p>
          </p:txBody>
        </p:sp>
      </p:grpSp>
      <p:pic>
        <p:nvPicPr>
          <p:cNvPr id="7" name="Picture 6">
            <a:extLst>
              <a:ext uri="{FF2B5EF4-FFF2-40B4-BE49-F238E27FC236}">
                <a16:creationId xmlns:a16="http://schemas.microsoft.com/office/drawing/2014/main" id="{02EEA253-3887-2E22-99C7-E47C9664B0F8}"/>
              </a:ext>
            </a:extLst>
          </p:cNvPr>
          <p:cNvPicPr>
            <a:picLocks noChangeAspect="1"/>
          </p:cNvPicPr>
          <p:nvPr/>
        </p:nvPicPr>
        <p:blipFill>
          <a:blip r:embed="rId2"/>
          <a:srcRect/>
          <a:stretch>
            <a:fillRect/>
          </a:stretch>
        </p:blipFill>
        <p:spPr>
          <a:xfrm>
            <a:off x="6754760" y="1649731"/>
            <a:ext cx="4963717" cy="4963717"/>
          </a:xfrm>
          <a:prstGeom prst="rect">
            <a:avLst/>
          </a:prstGeom>
          <a:ln w="76200">
            <a:solidFill>
              <a:schemeClr val="accent2"/>
            </a:solidFill>
          </a:ln>
        </p:spPr>
      </p:pic>
      <p:sp>
        <p:nvSpPr>
          <p:cNvPr id="6" name="TextBox 5">
            <a:extLst>
              <a:ext uri="{FF2B5EF4-FFF2-40B4-BE49-F238E27FC236}">
                <a16:creationId xmlns:a16="http://schemas.microsoft.com/office/drawing/2014/main" id="{51692C54-7958-F7B7-7608-A276B32C5EB6}"/>
              </a:ext>
            </a:extLst>
          </p:cNvPr>
          <p:cNvSpPr txBox="1"/>
          <p:nvPr/>
        </p:nvSpPr>
        <p:spPr>
          <a:xfrm>
            <a:off x="307841" y="2643130"/>
            <a:ext cx="6104964" cy="3970318"/>
          </a:xfrm>
          <a:prstGeom prst="rect">
            <a:avLst/>
          </a:prstGeom>
          <a:noFill/>
        </p:spPr>
        <p:txBody>
          <a:bodyPr wrap="square">
            <a:spAutoFit/>
          </a:bodyPr>
          <a:lstStyle/>
          <a:p>
            <a:r>
              <a:rPr lang="en-GB" b="1" dirty="0">
                <a:solidFill>
                  <a:schemeClr val="accent2"/>
                </a:solidFill>
              </a:rPr>
              <a:t>Abrasive paper grits</a:t>
            </a:r>
            <a:r>
              <a:rPr lang="en-GB" dirty="0">
                <a:solidFill>
                  <a:schemeClr val="accent2"/>
                </a:solidFill>
              </a:rPr>
              <a:t> refer to the size of the abrasive particles bonded to the paper, and they play a crucial role in achieving the right surface finish during painting and decorating. Lower grits, such as 40–80, are coarse and designed for heavy material removal, making them ideal for stripping old paint or shaping rough timber. Medium grits, typically 100–150, are used for general sanding tasks, smoothing surfaces, and preparing wood or filler before priming. Fine grits, ranging from 180–240, help refine the surface further, removing minor imperfections and ensuring a clean, even finish. Extra‑fine grits, 320 and above, are used for final sanding between coats of paint or varnish, producing a smooth, professional-quality surface ready for finishing.</a:t>
            </a:r>
          </a:p>
        </p:txBody>
      </p:sp>
    </p:spTree>
    <p:extLst>
      <p:ext uri="{BB962C8B-B14F-4D97-AF65-F5344CB8AC3E}">
        <p14:creationId xmlns:p14="http://schemas.microsoft.com/office/powerpoint/2010/main" val="2619858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BF712-B162-3389-55C8-516229E7E8B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F48C124-108B-1F38-8D7E-4B5CC4620BC5}"/>
              </a:ext>
            </a:extLst>
          </p:cNvPr>
          <p:cNvSpPr/>
          <p:nvPr/>
        </p:nvSpPr>
        <p:spPr>
          <a:xfrm>
            <a:off x="6693032" y="1588003"/>
            <a:ext cx="5025445" cy="50254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BE6875AD-B44F-90D7-7DAB-33482C6869F7}"/>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EBA6776C-9EB1-DC82-57D5-1F58831785BE}"/>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664CCC4-D81E-C373-8D95-CDAE213B5E2B}"/>
                </a:ext>
              </a:extLst>
            </p:cNvPr>
            <p:cNvSpPr/>
            <p:nvPr/>
          </p:nvSpPr>
          <p:spPr>
            <a:xfrm rot="21009592">
              <a:off x="1349295" y="755667"/>
              <a:ext cx="4028732" cy="1200329"/>
            </a:xfrm>
            <a:prstGeom prst="rect">
              <a:avLst/>
            </a:prstGeom>
            <a:noFill/>
            <a:effectLst>
              <a:glow rad="127000">
                <a:srgbClr val="1F6165"/>
              </a:glow>
            </a:effectLst>
          </p:spPr>
          <p:txBody>
            <a:bodyPr wrap="none" lIns="91440" tIns="45720" rIns="91440" bIns="45720">
              <a:spAutoFit/>
            </a:bodyPr>
            <a:lstStyle/>
            <a:p>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Cellulose Filler.</a:t>
              </a:r>
            </a:p>
          </p:txBody>
        </p:sp>
      </p:grpSp>
      <p:sp>
        <p:nvSpPr>
          <p:cNvPr id="13" name="TextBox 12">
            <a:extLst>
              <a:ext uri="{FF2B5EF4-FFF2-40B4-BE49-F238E27FC236}">
                <a16:creationId xmlns:a16="http://schemas.microsoft.com/office/drawing/2014/main" id="{64064AA4-9998-C549-D73B-BA83E77A540F}"/>
              </a:ext>
            </a:extLst>
          </p:cNvPr>
          <p:cNvSpPr txBox="1"/>
          <p:nvPr/>
        </p:nvSpPr>
        <p:spPr>
          <a:xfrm>
            <a:off x="212651" y="2773739"/>
            <a:ext cx="6104964" cy="3139321"/>
          </a:xfrm>
          <a:prstGeom prst="rect">
            <a:avLst/>
          </a:prstGeom>
          <a:noFill/>
        </p:spPr>
        <p:txBody>
          <a:bodyPr wrap="square">
            <a:spAutoFit/>
          </a:bodyPr>
          <a:lstStyle/>
          <a:p>
            <a:r>
              <a:rPr lang="en-GB" b="1" dirty="0">
                <a:solidFill>
                  <a:schemeClr val="accent2"/>
                </a:solidFill>
              </a:rPr>
              <a:t>Cellulose Filler</a:t>
            </a:r>
            <a:r>
              <a:rPr lang="en-GB" dirty="0">
                <a:solidFill>
                  <a:schemeClr val="accent2"/>
                </a:solidFill>
              </a:rPr>
              <a:t> is a versatile material used in painting and decorating to fill small cracks, holes, and surface imperfections before applying paint or wallpaper. Made primarily from natural cellulose fibres, it offers excellent adhesion and flexibility, allowing it to bond well with wood, plaster, and masonry surfaces. Once applied, cellulose filler dries to a smooth, sandable finish that can be easily shaped or refined to match the surrounding texture. Its quick-drying and low-shrink properties make it ideal for both interior and exterior use, providing a reliable base for achieving a flawless, professional-quality finish.</a:t>
            </a:r>
          </a:p>
        </p:txBody>
      </p:sp>
      <p:pic>
        <p:nvPicPr>
          <p:cNvPr id="2" name="Picture 1">
            <a:extLst>
              <a:ext uri="{FF2B5EF4-FFF2-40B4-BE49-F238E27FC236}">
                <a16:creationId xmlns:a16="http://schemas.microsoft.com/office/drawing/2014/main" id="{0B602D43-45BD-25CD-5E3A-5495689F06A4}"/>
              </a:ext>
            </a:extLst>
          </p:cNvPr>
          <p:cNvPicPr>
            <a:picLocks noChangeAspect="1"/>
          </p:cNvPicPr>
          <p:nvPr/>
        </p:nvPicPr>
        <p:blipFill>
          <a:blip r:embed="rId2"/>
          <a:stretch>
            <a:fillRect/>
          </a:stretch>
        </p:blipFill>
        <p:spPr>
          <a:xfrm>
            <a:off x="6802664" y="1512382"/>
            <a:ext cx="5176685" cy="5176685"/>
          </a:xfrm>
          <a:prstGeom prst="rect">
            <a:avLst/>
          </a:prstGeom>
          <a:ln w="76200">
            <a:solidFill>
              <a:schemeClr val="accent2"/>
            </a:solidFill>
          </a:ln>
        </p:spPr>
      </p:pic>
    </p:spTree>
    <p:extLst>
      <p:ext uri="{BB962C8B-B14F-4D97-AF65-F5344CB8AC3E}">
        <p14:creationId xmlns:p14="http://schemas.microsoft.com/office/powerpoint/2010/main" val="1005366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0718B-E5C3-2F72-F4AE-488B6005CDD4}"/>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D24D2A2B-CAF7-180D-9CC0-398F6E5A77B2}"/>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CF6B8EF1-4400-6B52-67C9-BAB908EEC46C}"/>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82AF6277-D135-BEE4-02E7-1ECF708EE402}"/>
                </a:ext>
              </a:extLst>
            </p:cNvPr>
            <p:cNvSpPr/>
            <p:nvPr/>
          </p:nvSpPr>
          <p:spPr>
            <a:xfrm rot="21009592">
              <a:off x="945153" y="785205"/>
              <a:ext cx="5085688"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Ready Mixed Filler.</a:t>
              </a:r>
            </a:p>
          </p:txBody>
        </p:sp>
      </p:grpSp>
      <p:pic>
        <p:nvPicPr>
          <p:cNvPr id="7" name="Picture 6" descr="Polycell Polyfilla Grey Ready mixed Filler, 1L">
            <a:extLst>
              <a:ext uri="{FF2B5EF4-FFF2-40B4-BE49-F238E27FC236}">
                <a16:creationId xmlns:a16="http://schemas.microsoft.com/office/drawing/2014/main" id="{FADCBF82-6DFE-FA05-CD77-127DFD92C98C}"/>
              </a:ext>
            </a:extLst>
          </p:cNvPr>
          <p:cNvPicPr>
            <a:picLocks noChangeAspect="1"/>
          </p:cNvPicPr>
          <p:nvPr/>
        </p:nvPicPr>
        <p:blipFill>
          <a:blip r:embed="rId2"/>
          <a:stretch>
            <a:fillRect/>
          </a:stretch>
        </p:blipFill>
        <p:spPr>
          <a:xfrm>
            <a:off x="6693031" y="1588002"/>
            <a:ext cx="5025445" cy="5025445"/>
          </a:xfrm>
          <a:prstGeom prst="rect">
            <a:avLst/>
          </a:prstGeom>
          <a:ln w="76200">
            <a:solidFill>
              <a:schemeClr val="accent2"/>
            </a:solidFill>
          </a:ln>
        </p:spPr>
      </p:pic>
      <p:sp>
        <p:nvSpPr>
          <p:cNvPr id="11" name="TextBox 10">
            <a:extLst>
              <a:ext uri="{FF2B5EF4-FFF2-40B4-BE49-F238E27FC236}">
                <a16:creationId xmlns:a16="http://schemas.microsoft.com/office/drawing/2014/main" id="{46507300-D7B7-EC42-A22F-CE39C944229F}"/>
              </a:ext>
            </a:extLst>
          </p:cNvPr>
          <p:cNvSpPr txBox="1"/>
          <p:nvPr/>
        </p:nvSpPr>
        <p:spPr>
          <a:xfrm>
            <a:off x="435515" y="2938544"/>
            <a:ext cx="6104964" cy="3139321"/>
          </a:xfrm>
          <a:prstGeom prst="rect">
            <a:avLst/>
          </a:prstGeom>
          <a:noFill/>
        </p:spPr>
        <p:txBody>
          <a:bodyPr wrap="square">
            <a:spAutoFit/>
          </a:bodyPr>
          <a:lstStyle/>
          <a:p>
            <a:r>
              <a:rPr lang="en-GB" b="1" dirty="0">
                <a:solidFill>
                  <a:schemeClr val="accent2"/>
                </a:solidFill>
              </a:rPr>
              <a:t>Ready Mixed Fillers</a:t>
            </a:r>
            <a:r>
              <a:rPr lang="en-GB" dirty="0">
                <a:solidFill>
                  <a:schemeClr val="accent2"/>
                </a:solidFill>
              </a:rPr>
              <a:t> are convenient, pre-prepared compounds used in painting and decorating to repair cracks, holes, and surface imperfections without the need for manual mixing. They come ready to use straight from the tub, offering consistent texture and reliable adhesion to surfaces such as plaster, wood, and masonry. These fillers dry to a smooth, hard finish that can be easily sanded and painted over, making them ideal for quick repairs and professional results. Their ease of application and minimal shrinkage make them a popular choice for decorators seeking efficiency and a flawless surface before finishing.</a:t>
            </a:r>
          </a:p>
        </p:txBody>
      </p:sp>
    </p:spTree>
    <p:extLst>
      <p:ext uri="{BB962C8B-B14F-4D97-AF65-F5344CB8AC3E}">
        <p14:creationId xmlns:p14="http://schemas.microsoft.com/office/powerpoint/2010/main" val="875172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B6336-1B6E-55A3-4AD6-6BD22229E301}"/>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91EAADDE-689B-52E3-445E-932B8A0D7918}"/>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642A1799-41B7-4AB5-7188-B44429E0A83E}"/>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B73FC7A6-184C-D2DB-9748-0BCCFE190477}"/>
                </a:ext>
              </a:extLst>
            </p:cNvPr>
            <p:cNvSpPr/>
            <p:nvPr/>
          </p:nvSpPr>
          <p:spPr>
            <a:xfrm rot="21009592">
              <a:off x="1545766" y="761607"/>
              <a:ext cx="3012748"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Tack Cloth.</a:t>
              </a:r>
            </a:p>
          </p:txBody>
        </p:sp>
      </p:grpSp>
      <p:pic>
        <p:nvPicPr>
          <p:cNvPr id="7" name="Picture 6" descr="Tack Cloth Tacky Cloth 5 x Individually Wrapped Cloths">
            <a:extLst>
              <a:ext uri="{FF2B5EF4-FFF2-40B4-BE49-F238E27FC236}">
                <a16:creationId xmlns:a16="http://schemas.microsoft.com/office/drawing/2014/main" id="{6497B66C-728F-3777-76A2-60B4771B9611}"/>
              </a:ext>
            </a:extLst>
          </p:cNvPr>
          <p:cNvPicPr>
            <a:picLocks/>
          </p:cNvPicPr>
          <p:nvPr/>
        </p:nvPicPr>
        <p:blipFill>
          <a:blip r:embed="rId2"/>
          <a:stretch>
            <a:fillRect/>
          </a:stretch>
        </p:blipFill>
        <p:spPr>
          <a:xfrm>
            <a:off x="6693030" y="1588001"/>
            <a:ext cx="5025446" cy="5025446"/>
          </a:xfrm>
          <a:prstGeom prst="rect">
            <a:avLst/>
          </a:prstGeom>
          <a:ln w="76200">
            <a:solidFill>
              <a:schemeClr val="accent2"/>
            </a:solidFill>
          </a:ln>
        </p:spPr>
      </p:pic>
      <p:sp>
        <p:nvSpPr>
          <p:cNvPr id="10" name="TextBox 9">
            <a:extLst>
              <a:ext uri="{FF2B5EF4-FFF2-40B4-BE49-F238E27FC236}">
                <a16:creationId xmlns:a16="http://schemas.microsoft.com/office/drawing/2014/main" id="{E507B448-62CE-6259-BCE0-7734EDB2CE54}"/>
              </a:ext>
            </a:extLst>
          </p:cNvPr>
          <p:cNvSpPr txBox="1"/>
          <p:nvPr/>
        </p:nvSpPr>
        <p:spPr>
          <a:xfrm>
            <a:off x="400359" y="2791215"/>
            <a:ext cx="6104964" cy="2862322"/>
          </a:xfrm>
          <a:prstGeom prst="rect">
            <a:avLst/>
          </a:prstGeom>
          <a:noFill/>
        </p:spPr>
        <p:txBody>
          <a:bodyPr wrap="square">
            <a:spAutoFit/>
          </a:bodyPr>
          <a:lstStyle/>
          <a:p>
            <a:r>
              <a:rPr lang="en-GB" b="1" dirty="0">
                <a:solidFill>
                  <a:schemeClr val="accent2"/>
                </a:solidFill>
              </a:rPr>
              <a:t>Tack Cloth</a:t>
            </a:r>
            <a:r>
              <a:rPr lang="en-GB" dirty="0">
                <a:solidFill>
                  <a:schemeClr val="accent2"/>
                </a:solidFill>
              </a:rPr>
              <a:t> is a lightly adhesive, lint‑free cloth used in painting and decorating to remove fine dust, sanding residue, and loose particles from surfaces before applying paint, varnish, or primer. Its slightly sticky texture lifts debris without leaving marks or moisture, ensuring the surface is perfectly clean and ready for finishing. Tack cloths are especially valuable after sanding, where even tiny particles can affect the smoothness and appearance of the final coat. By providing a dust‑free surface, they help decorators achieve a flawless, professional finish every time.</a:t>
            </a:r>
          </a:p>
        </p:txBody>
      </p:sp>
    </p:spTree>
    <p:extLst>
      <p:ext uri="{BB962C8B-B14F-4D97-AF65-F5344CB8AC3E}">
        <p14:creationId xmlns:p14="http://schemas.microsoft.com/office/powerpoint/2010/main" val="3182534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1FC28-324C-98C0-4345-760CD864B3BA}"/>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5C3818F4-23F9-1690-4597-65C3D19265C5}"/>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E9D1560B-5CFC-ECFD-6D9D-FEDE222A5E07}"/>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519B93-D141-53F1-6B99-007676B2072B}"/>
                </a:ext>
              </a:extLst>
            </p:cNvPr>
            <p:cNvSpPr/>
            <p:nvPr/>
          </p:nvSpPr>
          <p:spPr>
            <a:xfrm rot="21009592">
              <a:off x="1546686" y="697007"/>
              <a:ext cx="3801425"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Masking Tape.</a:t>
              </a:r>
            </a:p>
          </p:txBody>
        </p:sp>
      </p:grpSp>
      <p:pic>
        <p:nvPicPr>
          <p:cNvPr id="6" name="Picture 5" descr="Automotive Masking Tape Manufacturers | Crepe Paper Tape for Car Painting">
            <a:extLst>
              <a:ext uri="{FF2B5EF4-FFF2-40B4-BE49-F238E27FC236}">
                <a16:creationId xmlns:a16="http://schemas.microsoft.com/office/drawing/2014/main" id="{73E30EAE-AEFD-B9B9-4DE6-BAE47ADF50B6}"/>
              </a:ext>
            </a:extLst>
          </p:cNvPr>
          <p:cNvPicPr>
            <a:picLocks noChangeAspect="1"/>
          </p:cNvPicPr>
          <p:nvPr/>
        </p:nvPicPr>
        <p:blipFill>
          <a:blip r:embed="rId2"/>
          <a:stretch>
            <a:fillRect/>
          </a:stretch>
        </p:blipFill>
        <p:spPr>
          <a:xfrm>
            <a:off x="6693030" y="1588001"/>
            <a:ext cx="5025446" cy="5025446"/>
          </a:xfrm>
          <a:prstGeom prst="rect">
            <a:avLst/>
          </a:prstGeom>
          <a:ln w="76200">
            <a:solidFill>
              <a:schemeClr val="accent2"/>
            </a:solidFill>
          </a:ln>
        </p:spPr>
      </p:pic>
      <p:sp>
        <p:nvSpPr>
          <p:cNvPr id="8" name="TextBox 7">
            <a:extLst>
              <a:ext uri="{FF2B5EF4-FFF2-40B4-BE49-F238E27FC236}">
                <a16:creationId xmlns:a16="http://schemas.microsoft.com/office/drawing/2014/main" id="{A92EEAFE-FC3E-B686-60D8-A29FAFF307AF}"/>
              </a:ext>
            </a:extLst>
          </p:cNvPr>
          <p:cNvSpPr txBox="1"/>
          <p:nvPr/>
        </p:nvSpPr>
        <p:spPr>
          <a:xfrm>
            <a:off x="332330" y="2643129"/>
            <a:ext cx="6104964" cy="3970318"/>
          </a:xfrm>
          <a:prstGeom prst="rect">
            <a:avLst/>
          </a:prstGeom>
          <a:noFill/>
        </p:spPr>
        <p:txBody>
          <a:bodyPr wrap="square">
            <a:spAutoFit/>
          </a:bodyPr>
          <a:lstStyle/>
          <a:p>
            <a:r>
              <a:rPr lang="en-GB" b="1" dirty="0">
                <a:solidFill>
                  <a:schemeClr val="accent2"/>
                </a:solidFill>
              </a:rPr>
              <a:t>Masking Tape</a:t>
            </a:r>
            <a:r>
              <a:rPr lang="en-GB" dirty="0">
                <a:solidFill>
                  <a:schemeClr val="accent2"/>
                </a:solidFill>
              </a:rPr>
              <a:t> is an essential tool in painting and decorating, used to create clean, sharp edges and protect surfaces from unwanted paint. Made with a low‑tack adhesive, it sticks securely without damaging underlying materials, making it ideal for use on walls, trim, glass, and finished wood. Traditional masking tapes are designed for general-purpose work, but modern innovations—such as </a:t>
            </a:r>
            <a:r>
              <a:rPr lang="en-GB" b="1" dirty="0">
                <a:solidFill>
                  <a:schemeClr val="accent2"/>
                </a:solidFill>
              </a:rPr>
              <a:t>Frog Tape</a:t>
            </a:r>
            <a:r>
              <a:rPr lang="en-GB" dirty="0">
                <a:solidFill>
                  <a:schemeClr val="accent2"/>
                </a:solidFill>
              </a:rPr>
              <a:t> and other advanced painter’s tapes—offer superior performance. These newer tapes use special paint‑block technology that reacts with latex paint to form a micro‑barrier, preventing bleed‑through and ensuring crisp, professional lines. Available in various widths and adhesion levels, masking tapes help decorators achieve precise results while speeding up preparation and reducing cleanup.</a:t>
            </a:r>
          </a:p>
        </p:txBody>
      </p:sp>
    </p:spTree>
    <p:extLst>
      <p:ext uri="{BB962C8B-B14F-4D97-AF65-F5344CB8AC3E}">
        <p14:creationId xmlns:p14="http://schemas.microsoft.com/office/powerpoint/2010/main" val="815522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8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EDBA23-BB2B-6969-9007-6177FD476B4A}"/>
              </a:ext>
            </a:extLst>
          </p:cNvPr>
          <p:cNvSpPr/>
          <p:nvPr/>
        </p:nvSpPr>
        <p:spPr>
          <a:xfrm>
            <a:off x="712838" y="353901"/>
            <a:ext cx="10766323" cy="1323439"/>
          </a:xfrm>
          <a:prstGeom prst="rect">
            <a:avLst/>
          </a:prstGeom>
          <a:noFill/>
        </p:spPr>
        <p:txBody>
          <a:bodyPr wrap="square" lIns="91440" tIns="45720" rIns="91440" bIns="45720">
            <a:spAutoFit/>
          </a:bodyPr>
          <a:lstStyle/>
          <a:p>
            <a:pPr algn="ctr"/>
            <a:r>
              <a:rPr lang="en-US" sz="8000" b="0" cap="none" spc="0" dirty="0">
                <a:ln w="0"/>
                <a:solidFill>
                  <a:srgbClr val="F0F8FD"/>
                </a:solidFill>
                <a:effectLst>
                  <a:outerShdw blurRad="38100" dist="19050" dir="2700000" algn="tl" rotWithShape="0">
                    <a:schemeClr val="dk1">
                      <a:alpha val="40000"/>
                    </a:schemeClr>
                  </a:outerShdw>
                </a:effectLst>
              </a:rPr>
              <a:t>Tools &amp; Equipment.</a:t>
            </a:r>
          </a:p>
        </p:txBody>
      </p:sp>
      <p:pic>
        <p:nvPicPr>
          <p:cNvPr id="6" name="Picture 5">
            <a:extLst>
              <a:ext uri="{FF2B5EF4-FFF2-40B4-BE49-F238E27FC236}">
                <a16:creationId xmlns:a16="http://schemas.microsoft.com/office/drawing/2014/main" id="{AB651988-4D04-4E80-B9EA-B12DF5E6D1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5063" y="6292689"/>
            <a:ext cx="270980" cy="280018"/>
          </a:xfrm>
          <a:prstGeom prst="rect">
            <a:avLst/>
          </a:prstGeom>
        </p:spPr>
      </p:pic>
      <p:pic>
        <p:nvPicPr>
          <p:cNvPr id="7" name="Picture 6">
            <a:extLst>
              <a:ext uri="{FF2B5EF4-FFF2-40B4-BE49-F238E27FC236}">
                <a16:creationId xmlns:a16="http://schemas.microsoft.com/office/drawing/2014/main" id="{1C71630F-6064-B6E1-BDDF-B0267605DD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69430" y="6251944"/>
            <a:ext cx="349667" cy="361508"/>
          </a:xfrm>
          <a:prstGeom prst="rect">
            <a:avLst/>
          </a:prstGeom>
        </p:spPr>
      </p:pic>
      <p:pic>
        <p:nvPicPr>
          <p:cNvPr id="10" name="Picture 9">
            <a:extLst>
              <a:ext uri="{FF2B5EF4-FFF2-40B4-BE49-F238E27FC236}">
                <a16:creationId xmlns:a16="http://schemas.microsoft.com/office/drawing/2014/main" id="{BD78E967-1915-B8D1-CDBC-C9C4ECA9BCD6}"/>
              </a:ext>
            </a:extLst>
          </p:cNvPr>
          <p:cNvPicPr>
            <a:picLocks noChangeAspect="1"/>
          </p:cNvPicPr>
          <p:nvPr/>
        </p:nvPicPr>
        <p:blipFill>
          <a:blip r:embed="rId6">
            <a:clrChange>
              <a:clrFrom>
                <a:srgbClr val="020101"/>
              </a:clrFrom>
              <a:clrTo>
                <a:srgbClr val="020101">
                  <a:alpha val="0"/>
                </a:srgbClr>
              </a:clrTo>
            </a:clrChange>
          </a:blip>
          <a:stretch>
            <a:fillRect/>
          </a:stretch>
        </p:blipFill>
        <p:spPr>
          <a:xfrm>
            <a:off x="4557498" y="2270676"/>
            <a:ext cx="3077004" cy="2800741"/>
          </a:xfrm>
          <a:prstGeom prst="rect">
            <a:avLst/>
          </a:prstGeom>
        </p:spPr>
      </p:pic>
    </p:spTree>
    <p:extLst>
      <p:ext uri="{BB962C8B-B14F-4D97-AF65-F5344CB8AC3E}">
        <p14:creationId xmlns:p14="http://schemas.microsoft.com/office/powerpoint/2010/main" val="363712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2E35DF0F-FFA6-DA32-2A2F-CEBC6EDE9351}"/>
              </a:ext>
            </a:extLst>
          </p:cNvPr>
          <p:cNvGrpSpPr/>
          <p:nvPr/>
        </p:nvGrpSpPr>
        <p:grpSpPr>
          <a:xfrm>
            <a:off x="212651" y="244549"/>
            <a:ext cx="7591647" cy="2105247"/>
            <a:chOff x="212651" y="244549"/>
            <a:chExt cx="7591647" cy="2105247"/>
          </a:xfrm>
        </p:grpSpPr>
        <p:sp>
          <p:nvSpPr>
            <p:cNvPr id="13" name="Right Triangle 12">
              <a:extLst>
                <a:ext uri="{FF2B5EF4-FFF2-40B4-BE49-F238E27FC236}">
                  <a16:creationId xmlns:a16="http://schemas.microsoft.com/office/drawing/2014/main" id="{0EDC087D-E501-BBD0-52BB-5445D48C4B1C}"/>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158378C-CCC6-C085-FAAB-45ECF97C7518}"/>
                </a:ext>
              </a:extLst>
            </p:cNvPr>
            <p:cNvSpPr/>
            <p:nvPr/>
          </p:nvSpPr>
          <p:spPr>
            <a:xfrm rot="21009592">
              <a:off x="1057800" y="364484"/>
              <a:ext cx="2685351"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Activities.</a:t>
              </a:r>
            </a:p>
          </p:txBody>
        </p:sp>
      </p:grpSp>
      <p:pic>
        <p:nvPicPr>
          <p:cNvPr id="16" name="Picture 15">
            <a:extLst>
              <a:ext uri="{FF2B5EF4-FFF2-40B4-BE49-F238E27FC236}">
                <a16:creationId xmlns:a16="http://schemas.microsoft.com/office/drawing/2014/main" id="{2529E370-08C8-28E8-1308-4D023D7442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889" y="428519"/>
            <a:ext cx="720000" cy="720000"/>
          </a:xfrm>
          <a:prstGeom prst="rect">
            <a:avLst/>
          </a:prstGeom>
        </p:spPr>
      </p:pic>
      <p:sp>
        <p:nvSpPr>
          <p:cNvPr id="3" name="Rectangle 2">
            <a:extLst>
              <a:ext uri="{FF2B5EF4-FFF2-40B4-BE49-F238E27FC236}">
                <a16:creationId xmlns:a16="http://schemas.microsoft.com/office/drawing/2014/main" id="{9AFA9C36-B415-3D0D-DA0E-3FE252582CDE}"/>
              </a:ext>
            </a:extLst>
          </p:cNvPr>
          <p:cNvSpPr/>
          <p:nvPr/>
        </p:nvSpPr>
        <p:spPr>
          <a:xfrm>
            <a:off x="824636" y="2736542"/>
            <a:ext cx="1786066" cy="923330"/>
          </a:xfrm>
          <a:prstGeom prst="rect">
            <a:avLst/>
          </a:prstGeom>
          <a:noFill/>
        </p:spPr>
        <p:txBody>
          <a:bodyPr wrap="none" lIns="91440" tIns="45720" rIns="91440" bIns="45720">
            <a:spAutoFit/>
          </a:bodyPr>
          <a:lstStyle/>
          <a:p>
            <a:pPr algn="ctr"/>
            <a:r>
              <a:rPr lang="en-US" sz="5400" b="0" cap="none" spc="0" dirty="0">
                <a:ln w="0"/>
                <a:solidFill>
                  <a:schemeClr val="accent2"/>
                </a:solidFill>
                <a:effectLst>
                  <a:outerShdw blurRad="38100" dist="19050" dir="2700000" algn="tl" rotWithShape="0">
                    <a:schemeClr val="dk1">
                      <a:alpha val="40000"/>
                    </a:schemeClr>
                  </a:outerShdw>
                </a:effectLst>
                <a:latin typeface="MisterEarl BT" panose="03080802020302020203" pitchFamily="66" charset="0"/>
              </a:rPr>
              <a:t>Activity:</a:t>
            </a:r>
          </a:p>
        </p:txBody>
      </p:sp>
      <p:sp>
        <p:nvSpPr>
          <p:cNvPr id="5" name="Rectangle 4">
            <a:extLst>
              <a:ext uri="{FF2B5EF4-FFF2-40B4-BE49-F238E27FC236}">
                <a16:creationId xmlns:a16="http://schemas.microsoft.com/office/drawing/2014/main" id="{8CBCF440-B6B5-E679-5F13-213778A181E3}"/>
              </a:ext>
            </a:extLst>
          </p:cNvPr>
          <p:cNvSpPr/>
          <p:nvPr/>
        </p:nvSpPr>
        <p:spPr>
          <a:xfrm>
            <a:off x="894457" y="3880980"/>
            <a:ext cx="1300357" cy="923330"/>
          </a:xfrm>
          <a:prstGeom prst="rect">
            <a:avLst/>
          </a:prstGeom>
          <a:noFill/>
        </p:spPr>
        <p:txBody>
          <a:bodyPr wrap="none" lIns="91440" tIns="45720" rIns="91440" bIns="45720">
            <a:spAutoFit/>
          </a:bodyPr>
          <a:lstStyle/>
          <a:p>
            <a:pPr algn="ctr"/>
            <a:r>
              <a:rPr lang="en-US" sz="5400" b="0" cap="none" spc="0" dirty="0">
                <a:ln w="0"/>
                <a:solidFill>
                  <a:schemeClr val="accent2"/>
                </a:solidFill>
                <a:effectLst>
                  <a:outerShdw blurRad="38100" dist="19050" dir="2700000" algn="tl" rotWithShape="0">
                    <a:schemeClr val="dk1">
                      <a:alpha val="40000"/>
                    </a:schemeClr>
                  </a:outerShdw>
                </a:effectLst>
                <a:latin typeface="MisterEarl BT" panose="03080802020302020203" pitchFamily="66" charset="0"/>
              </a:rPr>
              <a:t>Brief:</a:t>
            </a:r>
          </a:p>
        </p:txBody>
      </p:sp>
      <p:sp>
        <p:nvSpPr>
          <p:cNvPr id="7" name="TextBox 6">
            <a:extLst>
              <a:ext uri="{FF2B5EF4-FFF2-40B4-BE49-F238E27FC236}">
                <a16:creationId xmlns:a16="http://schemas.microsoft.com/office/drawing/2014/main" id="{1C459D82-C635-49BB-9969-CC7DEEAA2FCD}"/>
              </a:ext>
            </a:extLst>
          </p:cNvPr>
          <p:cNvSpPr txBox="1"/>
          <p:nvPr/>
        </p:nvSpPr>
        <p:spPr>
          <a:xfrm>
            <a:off x="2694441" y="2862204"/>
            <a:ext cx="4069336" cy="707886"/>
          </a:xfrm>
          <a:prstGeom prst="rect">
            <a:avLst/>
          </a:prstGeom>
          <a:noFill/>
        </p:spPr>
        <p:txBody>
          <a:bodyPr wrap="square" rtlCol="0">
            <a:spAutoFit/>
          </a:bodyPr>
          <a:lstStyle/>
          <a:p>
            <a:r>
              <a:rPr lang="en-GB" sz="2000" dirty="0">
                <a:solidFill>
                  <a:schemeClr val="accent2"/>
                </a:solidFill>
                <a:latin typeface="Courier New" panose="02070309020205020404" pitchFamily="49" charset="0"/>
                <a:cs typeface="Courier New" panose="02070309020205020404" pitchFamily="49" charset="0"/>
              </a:rPr>
              <a:t>003.1.3: Tools of the Trade</a:t>
            </a:r>
          </a:p>
        </p:txBody>
      </p:sp>
      <p:sp>
        <p:nvSpPr>
          <p:cNvPr id="9" name="TextBox 8">
            <a:extLst>
              <a:ext uri="{FF2B5EF4-FFF2-40B4-BE49-F238E27FC236}">
                <a16:creationId xmlns:a16="http://schemas.microsoft.com/office/drawing/2014/main" id="{74F1B89A-1E47-E9B7-964C-F66045B48ED1}"/>
              </a:ext>
            </a:extLst>
          </p:cNvPr>
          <p:cNvSpPr txBox="1"/>
          <p:nvPr/>
        </p:nvSpPr>
        <p:spPr>
          <a:xfrm>
            <a:off x="2194814" y="4137399"/>
            <a:ext cx="4681230" cy="2585323"/>
          </a:xfrm>
          <a:prstGeom prst="rect">
            <a:avLst/>
          </a:prstGeom>
          <a:noFill/>
        </p:spPr>
        <p:txBody>
          <a:bodyPr wrap="square" rtlCol="0">
            <a:spAutoFit/>
          </a:bodyPr>
          <a:lstStyle/>
          <a:p>
            <a:r>
              <a:rPr lang="en-GB" dirty="0">
                <a:solidFill>
                  <a:schemeClr val="accent2"/>
                </a:solidFill>
                <a:latin typeface="Courier New" panose="02070309020205020404" pitchFamily="49" charset="0"/>
                <a:cs typeface="Courier New" panose="02070309020205020404" pitchFamily="49" charset="0"/>
              </a:rPr>
              <a:t>This activity introduces learners to the essential tools used in professional painting and decorating. Students will explore each tool, understand its purpose, and learn how it contributes to high‑quality surface preparation and finishing.</a:t>
            </a:r>
          </a:p>
        </p:txBody>
      </p:sp>
      <p:pic>
        <p:nvPicPr>
          <p:cNvPr id="11" name="Picture 10">
            <a:extLst>
              <a:ext uri="{FF2B5EF4-FFF2-40B4-BE49-F238E27FC236}">
                <a16:creationId xmlns:a16="http://schemas.microsoft.com/office/drawing/2014/main" id="{DCD2890F-FDA2-8F1A-93A6-DEDAC60B8A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4298" y="1319872"/>
            <a:ext cx="3308923" cy="46800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2FC619-F754-0B5A-7B41-E1862141C01F}"/>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CE53BE70-1B73-EB90-809E-6502ED8FCF0C}"/>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7BCAFAE0-3AB4-4437-8B4C-CE6770C8AE44}"/>
                </a:ext>
              </a:extLst>
            </p:cNvPr>
            <p:cNvSpPr/>
            <p:nvPr/>
          </p:nvSpPr>
          <p:spPr>
            <a:xfrm rot="21009592">
              <a:off x="1320512" y="697008"/>
              <a:ext cx="3486853"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Filler Knives.</a:t>
              </a:r>
            </a:p>
          </p:txBody>
        </p:sp>
      </p:grpSp>
      <p:pic>
        <p:nvPicPr>
          <p:cNvPr id="6" name="Picture 5">
            <a:extLst>
              <a:ext uri="{FF2B5EF4-FFF2-40B4-BE49-F238E27FC236}">
                <a16:creationId xmlns:a16="http://schemas.microsoft.com/office/drawing/2014/main" id="{6B682D9F-4EAA-B928-973B-FBC5FEA607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4305" y="1449582"/>
            <a:ext cx="5040000" cy="5040000"/>
          </a:xfrm>
          <a:prstGeom prst="rect">
            <a:avLst/>
          </a:prstGeom>
          <a:ln w="76200">
            <a:solidFill>
              <a:schemeClr val="accent2"/>
            </a:solidFill>
          </a:ln>
        </p:spPr>
      </p:pic>
      <p:sp>
        <p:nvSpPr>
          <p:cNvPr id="8" name="TextBox 7">
            <a:extLst>
              <a:ext uri="{FF2B5EF4-FFF2-40B4-BE49-F238E27FC236}">
                <a16:creationId xmlns:a16="http://schemas.microsoft.com/office/drawing/2014/main" id="{EDC3EE73-C7F0-0007-E90B-CB7AE8DBBAC6}"/>
              </a:ext>
            </a:extLst>
          </p:cNvPr>
          <p:cNvSpPr txBox="1"/>
          <p:nvPr/>
        </p:nvSpPr>
        <p:spPr>
          <a:xfrm>
            <a:off x="424088" y="3037059"/>
            <a:ext cx="6108780" cy="1754326"/>
          </a:xfrm>
          <a:prstGeom prst="rect">
            <a:avLst/>
          </a:prstGeom>
          <a:noFill/>
        </p:spPr>
        <p:txBody>
          <a:bodyPr wrap="square">
            <a:spAutoFit/>
          </a:bodyPr>
          <a:lstStyle/>
          <a:p>
            <a:pPr>
              <a:buNone/>
            </a:pPr>
            <a:r>
              <a:rPr lang="en-GB" dirty="0">
                <a:solidFill>
                  <a:schemeClr val="accent2"/>
                </a:solidFill>
                <a:effectLst/>
              </a:rPr>
              <a:t>Flexible filling knives are designed to apply filler smoothly across surfaces, especially over small cracks and imperfections. Their thin, pliable blades allow decorators to spread filler evenly without leaving ridges, ensuring a seamless finish once sanded. They’re essential for achieving a professional, level surface before painting.</a:t>
            </a:r>
            <a:endParaRPr lang="en-GB" dirty="0">
              <a:solidFill>
                <a:schemeClr val="accent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778B6-259E-6619-E388-C714D7B2F58C}"/>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A96FC9BB-32EF-29AA-9BD4-00F62B18799A}"/>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87C0F310-3A71-8D1E-2FD4-AE897EB335E5}"/>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E9350DA5-C07A-325E-F407-F0A683B10310}"/>
                </a:ext>
              </a:extLst>
            </p:cNvPr>
            <p:cNvSpPr/>
            <p:nvPr/>
          </p:nvSpPr>
          <p:spPr>
            <a:xfrm rot="21009592">
              <a:off x="1184864" y="773406"/>
              <a:ext cx="3651962"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Filling Board.</a:t>
              </a:r>
            </a:p>
          </p:txBody>
        </p:sp>
      </p:grpSp>
      <p:pic>
        <p:nvPicPr>
          <p:cNvPr id="6" name="Picture 5">
            <a:extLst>
              <a:ext uri="{FF2B5EF4-FFF2-40B4-BE49-F238E27FC236}">
                <a16:creationId xmlns:a16="http://schemas.microsoft.com/office/drawing/2014/main" id="{A64E5A0D-7CAF-4542-96F1-2E928BCF1F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1731" y="1446423"/>
            <a:ext cx="5040000" cy="5040000"/>
          </a:xfrm>
          <a:prstGeom prst="rect">
            <a:avLst/>
          </a:prstGeom>
          <a:ln w="76200">
            <a:solidFill>
              <a:schemeClr val="accent2"/>
            </a:solidFill>
          </a:ln>
        </p:spPr>
      </p:pic>
      <p:sp>
        <p:nvSpPr>
          <p:cNvPr id="8" name="TextBox 7">
            <a:extLst>
              <a:ext uri="{FF2B5EF4-FFF2-40B4-BE49-F238E27FC236}">
                <a16:creationId xmlns:a16="http://schemas.microsoft.com/office/drawing/2014/main" id="{949F4254-92C9-41E8-ADEC-43EE96D82F14}"/>
              </a:ext>
            </a:extLst>
          </p:cNvPr>
          <p:cNvSpPr txBox="1"/>
          <p:nvPr/>
        </p:nvSpPr>
        <p:spPr>
          <a:xfrm>
            <a:off x="523568" y="3122464"/>
            <a:ext cx="6108780" cy="1477328"/>
          </a:xfrm>
          <a:prstGeom prst="rect">
            <a:avLst/>
          </a:prstGeom>
          <a:noFill/>
        </p:spPr>
        <p:txBody>
          <a:bodyPr wrap="square">
            <a:spAutoFit/>
          </a:bodyPr>
          <a:lstStyle/>
          <a:p>
            <a:pPr>
              <a:buNone/>
            </a:pPr>
            <a:r>
              <a:rPr lang="en-GB" dirty="0">
                <a:solidFill>
                  <a:schemeClr val="accent2"/>
                </a:solidFill>
                <a:effectLst/>
              </a:rPr>
              <a:t>A filling board provides a clean, flat surface for mixing and holding filler during application. It helps control the amount of product used and keeps the filler workable while preventing contamination. Using a filling board promotes efficiency and cleanliness in the preparation process.</a:t>
            </a:r>
            <a:endParaRPr lang="en-GB" dirty="0">
              <a:solidFill>
                <a:schemeClr val="accent2"/>
              </a:solidFill>
            </a:endParaRPr>
          </a:p>
        </p:txBody>
      </p:sp>
    </p:spTree>
    <p:extLst>
      <p:ext uri="{BB962C8B-B14F-4D97-AF65-F5344CB8AC3E}">
        <p14:creationId xmlns:p14="http://schemas.microsoft.com/office/powerpoint/2010/main" val="3468429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C8761-30C8-229D-A0AE-C6569B0B0275}"/>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461A9D29-7226-A7C0-6DD2-79E6367F1F31}"/>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9BECCD74-ABD5-2FD4-4458-0D9B952EF03A}"/>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B9445A88-AE91-1417-9847-C67E517EF93B}"/>
                </a:ext>
              </a:extLst>
            </p:cNvPr>
            <p:cNvSpPr/>
            <p:nvPr/>
          </p:nvSpPr>
          <p:spPr>
            <a:xfrm rot="21009592">
              <a:off x="1721309" y="846258"/>
              <a:ext cx="2536272" cy="1200329"/>
            </a:xfrm>
            <a:prstGeom prst="rect">
              <a:avLst/>
            </a:prstGeom>
            <a:noFill/>
            <a:effectLst>
              <a:glow rad="127000">
                <a:srgbClr val="1F6165"/>
              </a:glow>
            </a:effectLst>
          </p:spPr>
          <p:txBody>
            <a:bodyPr wrap="none" lIns="91440" tIns="45720" rIns="91440" bIns="45720">
              <a:spAutoFit/>
            </a:bodyPr>
            <a:lstStyle/>
            <a:p>
              <a:pPr algn="ctr"/>
              <a:r>
                <a:rPr lang="en-US" sz="720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Scrapers.</a:t>
              </a:r>
              <a:endPar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endParaRPr>
            </a:p>
          </p:txBody>
        </p:sp>
      </p:grpSp>
      <p:pic>
        <p:nvPicPr>
          <p:cNvPr id="6" name="Picture 5">
            <a:extLst>
              <a:ext uri="{FF2B5EF4-FFF2-40B4-BE49-F238E27FC236}">
                <a16:creationId xmlns:a16="http://schemas.microsoft.com/office/drawing/2014/main" id="{F794C04A-3B72-57B6-50B0-C85D4716D2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91731" y="1446423"/>
            <a:ext cx="5040000" cy="5040000"/>
          </a:xfrm>
          <a:prstGeom prst="rect">
            <a:avLst/>
          </a:prstGeom>
          <a:ln w="76200">
            <a:solidFill>
              <a:schemeClr val="accent2"/>
            </a:solidFill>
          </a:ln>
        </p:spPr>
      </p:pic>
      <p:sp>
        <p:nvSpPr>
          <p:cNvPr id="10" name="TextBox 9">
            <a:extLst>
              <a:ext uri="{FF2B5EF4-FFF2-40B4-BE49-F238E27FC236}">
                <a16:creationId xmlns:a16="http://schemas.microsoft.com/office/drawing/2014/main" id="{D5A6749F-86E8-C3AE-19E6-6837AADBF9BE}"/>
              </a:ext>
            </a:extLst>
          </p:cNvPr>
          <p:cNvSpPr txBox="1"/>
          <p:nvPr/>
        </p:nvSpPr>
        <p:spPr>
          <a:xfrm>
            <a:off x="525296" y="3030877"/>
            <a:ext cx="6107906" cy="1477328"/>
          </a:xfrm>
          <a:prstGeom prst="rect">
            <a:avLst/>
          </a:prstGeom>
          <a:noFill/>
        </p:spPr>
        <p:txBody>
          <a:bodyPr wrap="square">
            <a:spAutoFit/>
          </a:bodyPr>
          <a:lstStyle/>
          <a:p>
            <a:pPr>
              <a:buNone/>
            </a:pPr>
            <a:r>
              <a:rPr lang="en-GB" dirty="0">
                <a:solidFill>
                  <a:schemeClr val="accent2"/>
                </a:solidFill>
                <a:effectLst/>
              </a:rPr>
              <a:t>Scrapers are used to remove loose paint, wallpaper, or debris from surfaces before decorating. Available in various widths and edge types, they help ensure that surfaces are smooth and free from imperfections. Proper use of scrapers prevents paint failure and improves adhesion.</a:t>
            </a:r>
            <a:endParaRPr lang="en-GB" dirty="0">
              <a:solidFill>
                <a:schemeClr val="accent2"/>
              </a:solidFill>
            </a:endParaRPr>
          </a:p>
        </p:txBody>
      </p:sp>
    </p:spTree>
    <p:extLst>
      <p:ext uri="{BB962C8B-B14F-4D97-AF65-F5344CB8AC3E}">
        <p14:creationId xmlns:p14="http://schemas.microsoft.com/office/powerpoint/2010/main" val="1161829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0A1ED-BDF0-F689-0936-908AEA57442B}"/>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58FC196-375A-BFCD-DC4B-E26395F601EA}"/>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E34C6969-DAE2-6DF3-0FD4-0E7CBCC919F0}"/>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770D1FD7-A6BF-0EDF-2594-21EF8905E433}"/>
                </a:ext>
              </a:extLst>
            </p:cNvPr>
            <p:cNvSpPr/>
            <p:nvPr/>
          </p:nvSpPr>
          <p:spPr>
            <a:xfrm rot="21009592">
              <a:off x="1312374" y="846258"/>
              <a:ext cx="3118162" cy="1200329"/>
            </a:xfrm>
            <a:prstGeom prst="rect">
              <a:avLst/>
            </a:prstGeom>
            <a:noFill/>
            <a:effectLst>
              <a:glow rad="127000">
                <a:srgbClr val="1F6165"/>
              </a:glow>
            </a:effectLst>
          </p:spPr>
          <p:txBody>
            <a:bodyPr wrap="none" lIns="91440" tIns="45720" rIns="91440" bIns="45720">
              <a:spAutoFit/>
            </a:bodyPr>
            <a:lstStyle/>
            <a:p>
              <a:pPr algn="ctr"/>
              <a:r>
                <a:rPr lang="en-US" sz="720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Dust Brush</a:t>
              </a: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a:t>
              </a:r>
            </a:p>
          </p:txBody>
        </p:sp>
      </p:grpSp>
      <p:sp>
        <p:nvSpPr>
          <p:cNvPr id="7" name="TextBox 6">
            <a:extLst>
              <a:ext uri="{FF2B5EF4-FFF2-40B4-BE49-F238E27FC236}">
                <a16:creationId xmlns:a16="http://schemas.microsoft.com/office/drawing/2014/main" id="{02680496-8AC5-A09B-A487-DC9A8EF1336E}"/>
              </a:ext>
            </a:extLst>
          </p:cNvPr>
          <p:cNvSpPr txBox="1"/>
          <p:nvPr/>
        </p:nvSpPr>
        <p:spPr>
          <a:xfrm>
            <a:off x="606159" y="3488224"/>
            <a:ext cx="6108780" cy="1477328"/>
          </a:xfrm>
          <a:prstGeom prst="rect">
            <a:avLst/>
          </a:prstGeom>
          <a:noFill/>
        </p:spPr>
        <p:txBody>
          <a:bodyPr wrap="square">
            <a:spAutoFit/>
          </a:bodyPr>
          <a:lstStyle/>
          <a:p>
            <a:pPr>
              <a:buNone/>
            </a:pPr>
            <a:r>
              <a:rPr lang="en-GB" dirty="0">
                <a:solidFill>
                  <a:schemeClr val="accent2"/>
                </a:solidFill>
                <a:effectLst/>
              </a:rPr>
              <a:t>A dust brush is used to sweep away sanding residue, filler dust, and other particles before painting. Keeping surfaces dust-free is vital for achieving a flawless finish, as leftover debris can cause paint defects or uneven coverage. It’s a simple but crucial tool in surface preparation.</a:t>
            </a:r>
            <a:endParaRPr lang="en-GB" dirty="0">
              <a:solidFill>
                <a:schemeClr val="accent2"/>
              </a:solidFill>
            </a:endParaRPr>
          </a:p>
        </p:txBody>
      </p:sp>
      <p:pic>
        <p:nvPicPr>
          <p:cNvPr id="2" name="Picture 1">
            <a:extLst>
              <a:ext uri="{FF2B5EF4-FFF2-40B4-BE49-F238E27FC236}">
                <a16:creationId xmlns:a16="http://schemas.microsoft.com/office/drawing/2014/main" id="{B48EDC68-722C-D668-44D5-CC10C88082C8}"/>
              </a:ext>
            </a:extLst>
          </p:cNvPr>
          <p:cNvPicPr>
            <a:picLocks noChangeAspect="1"/>
          </p:cNvPicPr>
          <p:nvPr/>
        </p:nvPicPr>
        <p:blipFill>
          <a:blip r:embed="rId2"/>
          <a:stretch>
            <a:fillRect/>
          </a:stretch>
        </p:blipFill>
        <p:spPr>
          <a:xfrm>
            <a:off x="6913463" y="1682396"/>
            <a:ext cx="4818693" cy="4818693"/>
          </a:xfrm>
          <a:prstGeom prst="rect">
            <a:avLst/>
          </a:prstGeom>
          <a:ln w="76200">
            <a:solidFill>
              <a:schemeClr val="accent2"/>
            </a:solidFill>
          </a:ln>
        </p:spPr>
      </p:pic>
    </p:spTree>
    <p:extLst>
      <p:ext uri="{BB962C8B-B14F-4D97-AF65-F5344CB8AC3E}">
        <p14:creationId xmlns:p14="http://schemas.microsoft.com/office/powerpoint/2010/main" val="2180671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B9858-A93F-A2EC-B3E1-FD500CA15B71}"/>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AC51C99-34DE-64AF-930E-C25B1E0C92C0}"/>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C8DD8502-6200-1A40-F3EF-5B3A79EFE1C9}"/>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27D82E2C-64DD-C7E7-33C1-7E00901B76D5}"/>
                </a:ext>
              </a:extLst>
            </p:cNvPr>
            <p:cNvSpPr/>
            <p:nvPr/>
          </p:nvSpPr>
          <p:spPr>
            <a:xfrm rot="21009592">
              <a:off x="1474160" y="697007"/>
              <a:ext cx="3676392"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Paint Kettles.</a:t>
              </a:r>
            </a:p>
          </p:txBody>
        </p:sp>
      </p:grpSp>
      <p:sp>
        <p:nvSpPr>
          <p:cNvPr id="8" name="TextBox 7">
            <a:extLst>
              <a:ext uri="{FF2B5EF4-FFF2-40B4-BE49-F238E27FC236}">
                <a16:creationId xmlns:a16="http://schemas.microsoft.com/office/drawing/2014/main" id="{6BA3BFF5-B826-943C-67B5-D4843BC138F1}"/>
              </a:ext>
            </a:extLst>
          </p:cNvPr>
          <p:cNvSpPr txBox="1"/>
          <p:nvPr/>
        </p:nvSpPr>
        <p:spPr>
          <a:xfrm>
            <a:off x="447801" y="2690336"/>
            <a:ext cx="6108780" cy="1477328"/>
          </a:xfrm>
          <a:prstGeom prst="rect">
            <a:avLst/>
          </a:prstGeom>
          <a:noFill/>
        </p:spPr>
        <p:txBody>
          <a:bodyPr wrap="square">
            <a:spAutoFit/>
          </a:bodyPr>
          <a:lstStyle/>
          <a:p>
            <a:pPr>
              <a:buNone/>
            </a:pPr>
            <a:r>
              <a:rPr lang="en-GB" dirty="0">
                <a:solidFill>
                  <a:schemeClr val="accent2"/>
                </a:solidFill>
                <a:effectLst/>
              </a:rPr>
              <a:t>Paint kettles are small, portable containers used to hold manageable amounts of paint during application. They make it easier to work efficiently on ladders or in confined spaces and reduce the risk of spills. Many include handles and pouring lips for convenience and control.</a:t>
            </a:r>
            <a:endParaRPr lang="en-GB" dirty="0">
              <a:solidFill>
                <a:schemeClr val="accent2"/>
              </a:solidFill>
            </a:endParaRPr>
          </a:p>
        </p:txBody>
      </p:sp>
      <p:pic>
        <p:nvPicPr>
          <p:cNvPr id="2" name="Picture 1">
            <a:extLst>
              <a:ext uri="{FF2B5EF4-FFF2-40B4-BE49-F238E27FC236}">
                <a16:creationId xmlns:a16="http://schemas.microsoft.com/office/drawing/2014/main" id="{2322C4D9-DB33-874F-E087-B9DFD3C966E8}"/>
              </a:ext>
            </a:extLst>
          </p:cNvPr>
          <p:cNvPicPr>
            <a:picLocks noChangeAspect="1"/>
          </p:cNvPicPr>
          <p:nvPr/>
        </p:nvPicPr>
        <p:blipFill>
          <a:blip r:embed="rId2"/>
          <a:stretch>
            <a:fillRect/>
          </a:stretch>
        </p:blipFill>
        <p:spPr>
          <a:xfrm>
            <a:off x="7649102" y="1215267"/>
            <a:ext cx="4022181" cy="5203232"/>
          </a:xfrm>
          <a:prstGeom prst="rect">
            <a:avLst/>
          </a:prstGeom>
          <a:ln w="76200">
            <a:solidFill>
              <a:schemeClr val="accent2"/>
            </a:solidFill>
          </a:ln>
        </p:spPr>
      </p:pic>
    </p:spTree>
    <p:extLst>
      <p:ext uri="{BB962C8B-B14F-4D97-AF65-F5344CB8AC3E}">
        <p14:creationId xmlns:p14="http://schemas.microsoft.com/office/powerpoint/2010/main" val="6965333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5A8BF-79A8-A3AE-9E56-69D9A9EB2E8D}"/>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6A4BAE13-8782-B224-6109-1665B7B01F42}"/>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3E6A3B86-9869-6631-7A00-65E7128D6209}"/>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9D9E932B-F0D2-67BF-347B-6A86652450D9}"/>
                </a:ext>
              </a:extLst>
            </p:cNvPr>
            <p:cNvSpPr/>
            <p:nvPr/>
          </p:nvSpPr>
          <p:spPr>
            <a:xfrm rot="21009592">
              <a:off x="937690" y="697007"/>
              <a:ext cx="5573962"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Pure Bristle Brushes.</a:t>
              </a:r>
            </a:p>
          </p:txBody>
        </p:sp>
      </p:grpSp>
      <p:sp>
        <p:nvSpPr>
          <p:cNvPr id="7" name="TextBox 6">
            <a:extLst>
              <a:ext uri="{FF2B5EF4-FFF2-40B4-BE49-F238E27FC236}">
                <a16:creationId xmlns:a16="http://schemas.microsoft.com/office/drawing/2014/main" id="{FDDB29ED-4B9E-E1E6-D921-87E5C1E411E8}"/>
              </a:ext>
            </a:extLst>
          </p:cNvPr>
          <p:cNvSpPr txBox="1"/>
          <p:nvPr/>
        </p:nvSpPr>
        <p:spPr>
          <a:xfrm>
            <a:off x="464440" y="3470526"/>
            <a:ext cx="6108780" cy="1477328"/>
          </a:xfrm>
          <a:prstGeom prst="rect">
            <a:avLst/>
          </a:prstGeom>
          <a:noFill/>
        </p:spPr>
        <p:txBody>
          <a:bodyPr wrap="square">
            <a:spAutoFit/>
          </a:bodyPr>
          <a:lstStyle/>
          <a:p>
            <a:pPr>
              <a:buNone/>
            </a:pPr>
            <a:r>
              <a:rPr lang="en-GB" dirty="0">
                <a:solidFill>
                  <a:schemeClr val="accent2"/>
                </a:solidFill>
                <a:effectLst/>
              </a:rPr>
              <a:t>Pure bristle brushes are ideal for oil-based paints, offering excellent paint pickup and smooth flow. Synthetic brushes, made from nylon or polyester, are better suited for water-based paints and resist swelling. Choosing the right brush type ensures consistent coverage and professional results.</a:t>
            </a:r>
            <a:endParaRPr lang="en-GB" dirty="0">
              <a:solidFill>
                <a:schemeClr val="accent2"/>
              </a:solidFill>
            </a:endParaRPr>
          </a:p>
        </p:txBody>
      </p:sp>
      <p:pic>
        <p:nvPicPr>
          <p:cNvPr id="2" name="Picture 1">
            <a:extLst>
              <a:ext uri="{FF2B5EF4-FFF2-40B4-BE49-F238E27FC236}">
                <a16:creationId xmlns:a16="http://schemas.microsoft.com/office/drawing/2014/main" id="{EEEC2760-D7AF-B78F-F2F0-755ECCD42226}"/>
              </a:ext>
            </a:extLst>
          </p:cNvPr>
          <p:cNvPicPr>
            <a:picLocks noChangeAspect="1"/>
          </p:cNvPicPr>
          <p:nvPr/>
        </p:nvPicPr>
        <p:blipFill>
          <a:blip r:embed="rId2"/>
          <a:stretch>
            <a:fillRect/>
          </a:stretch>
        </p:blipFill>
        <p:spPr>
          <a:xfrm>
            <a:off x="7058203" y="1823407"/>
            <a:ext cx="4257675" cy="4257675"/>
          </a:xfrm>
          <a:prstGeom prst="rect">
            <a:avLst/>
          </a:prstGeom>
          <a:ln w="76200">
            <a:solidFill>
              <a:schemeClr val="accent2"/>
            </a:solidFill>
          </a:ln>
        </p:spPr>
      </p:pic>
    </p:spTree>
    <p:extLst>
      <p:ext uri="{BB962C8B-B14F-4D97-AF65-F5344CB8AC3E}">
        <p14:creationId xmlns:p14="http://schemas.microsoft.com/office/powerpoint/2010/main" val="2726025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6B6E5-6FC1-CF8B-9611-B270C21204C8}"/>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401F821D-B0F8-857A-914A-B17F067B5A46}"/>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29B8050D-4EBA-01C0-3EA6-31680FBB3265}"/>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EB8B9AE2-03C7-BBF2-A181-CB7477C5A118}"/>
                </a:ext>
              </a:extLst>
            </p:cNvPr>
            <p:cNvSpPr/>
            <p:nvPr/>
          </p:nvSpPr>
          <p:spPr>
            <a:xfrm rot="21009592">
              <a:off x="819669" y="697006"/>
              <a:ext cx="4956806"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Synthetic Brushes.</a:t>
              </a:r>
            </a:p>
          </p:txBody>
        </p:sp>
      </p:grpSp>
      <p:sp>
        <p:nvSpPr>
          <p:cNvPr id="8" name="TextBox 7">
            <a:extLst>
              <a:ext uri="{FF2B5EF4-FFF2-40B4-BE49-F238E27FC236}">
                <a16:creationId xmlns:a16="http://schemas.microsoft.com/office/drawing/2014/main" id="{9FC09E57-641F-2C26-D6A7-A255ED4310FA}"/>
              </a:ext>
            </a:extLst>
          </p:cNvPr>
          <p:cNvSpPr txBox="1"/>
          <p:nvPr/>
        </p:nvSpPr>
        <p:spPr>
          <a:xfrm>
            <a:off x="682951" y="3513938"/>
            <a:ext cx="6108780" cy="1477328"/>
          </a:xfrm>
          <a:prstGeom prst="rect">
            <a:avLst/>
          </a:prstGeom>
          <a:noFill/>
        </p:spPr>
        <p:txBody>
          <a:bodyPr wrap="square">
            <a:spAutoFit/>
          </a:bodyPr>
          <a:lstStyle/>
          <a:p>
            <a:pPr>
              <a:buNone/>
            </a:pPr>
            <a:r>
              <a:rPr lang="en-GB" dirty="0">
                <a:solidFill>
                  <a:schemeClr val="accent2"/>
                </a:solidFill>
                <a:effectLst/>
              </a:rPr>
              <a:t>Pure bristle brushes are ideal for oil-based paints, offering excellent paint pickup and smooth flow. Synthetic brushes, made from nylon or polyester, are better suited for water-based paints and resist swelling. Choosing the right brush type ensures consistent coverage and professional results.</a:t>
            </a:r>
            <a:endParaRPr lang="en-GB" dirty="0">
              <a:solidFill>
                <a:schemeClr val="accent2"/>
              </a:solidFill>
            </a:endParaRPr>
          </a:p>
        </p:txBody>
      </p:sp>
      <p:pic>
        <p:nvPicPr>
          <p:cNvPr id="2" name="Picture 1">
            <a:extLst>
              <a:ext uri="{FF2B5EF4-FFF2-40B4-BE49-F238E27FC236}">
                <a16:creationId xmlns:a16="http://schemas.microsoft.com/office/drawing/2014/main" id="{2882CBB7-A3B7-8243-C22B-07433F47D28C}"/>
              </a:ext>
            </a:extLst>
          </p:cNvPr>
          <p:cNvPicPr>
            <a:picLocks noChangeAspect="1"/>
          </p:cNvPicPr>
          <p:nvPr/>
        </p:nvPicPr>
        <p:blipFill>
          <a:blip r:embed="rId2"/>
          <a:stretch>
            <a:fillRect/>
          </a:stretch>
        </p:blipFill>
        <p:spPr>
          <a:xfrm>
            <a:off x="7510451" y="2248189"/>
            <a:ext cx="3810000" cy="2990850"/>
          </a:xfrm>
          <a:prstGeom prst="rect">
            <a:avLst/>
          </a:prstGeom>
          <a:ln w="76200">
            <a:solidFill>
              <a:schemeClr val="accent2"/>
            </a:solidFill>
          </a:ln>
        </p:spPr>
      </p:pic>
    </p:spTree>
    <p:extLst>
      <p:ext uri="{BB962C8B-B14F-4D97-AF65-F5344CB8AC3E}">
        <p14:creationId xmlns:p14="http://schemas.microsoft.com/office/powerpoint/2010/main" val="29546861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A8A75-5FD2-5E9C-408F-49261994FFC5}"/>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78232EA7-6DB5-AAC0-050F-F1C801585B14}"/>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F7029105-A072-D7D0-A7F4-121EA07FA164}"/>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978790A-B580-84D4-1B47-607495557FF0}"/>
                </a:ext>
              </a:extLst>
            </p:cNvPr>
            <p:cNvSpPr/>
            <p:nvPr/>
          </p:nvSpPr>
          <p:spPr>
            <a:xfrm rot="21009592">
              <a:off x="1391103" y="846258"/>
              <a:ext cx="3003515"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Paint Pads.</a:t>
              </a:r>
            </a:p>
          </p:txBody>
        </p:sp>
      </p:grpSp>
      <p:pic>
        <p:nvPicPr>
          <p:cNvPr id="6" name="Picture 5">
            <a:extLst>
              <a:ext uri="{FF2B5EF4-FFF2-40B4-BE49-F238E27FC236}">
                <a16:creationId xmlns:a16="http://schemas.microsoft.com/office/drawing/2014/main" id="{A01BCC05-52D2-3D50-4C22-8779579E664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91731" y="1446423"/>
            <a:ext cx="5040000" cy="5040000"/>
          </a:xfrm>
          <a:prstGeom prst="rect">
            <a:avLst/>
          </a:prstGeom>
          <a:ln w="76200">
            <a:solidFill>
              <a:schemeClr val="accent2"/>
            </a:solidFill>
          </a:ln>
        </p:spPr>
      </p:pic>
      <p:sp>
        <p:nvSpPr>
          <p:cNvPr id="8" name="TextBox 7">
            <a:extLst>
              <a:ext uri="{FF2B5EF4-FFF2-40B4-BE49-F238E27FC236}">
                <a16:creationId xmlns:a16="http://schemas.microsoft.com/office/drawing/2014/main" id="{856022F2-2D1F-7400-8DCB-B8B404EEDDAA}"/>
              </a:ext>
            </a:extLst>
          </p:cNvPr>
          <p:cNvSpPr txBox="1"/>
          <p:nvPr/>
        </p:nvSpPr>
        <p:spPr>
          <a:xfrm>
            <a:off x="682951" y="2896016"/>
            <a:ext cx="6108780" cy="2862322"/>
          </a:xfrm>
          <a:prstGeom prst="rect">
            <a:avLst/>
          </a:prstGeom>
          <a:noFill/>
        </p:spPr>
        <p:txBody>
          <a:bodyPr wrap="square">
            <a:spAutoFit/>
          </a:bodyPr>
          <a:lstStyle/>
          <a:p>
            <a:pPr>
              <a:buNone/>
            </a:pPr>
            <a:r>
              <a:rPr lang="en-GB" dirty="0">
                <a:solidFill>
                  <a:schemeClr val="accent2"/>
                </a:solidFill>
                <a:effectLst/>
              </a:rPr>
              <a:t>Foam brushes are lightweight applicators designed for smooth, even coverage on small or detailed surfaces. Their soft foam heads hold paint well and release it without leaving bristle marks, making them ideal for applying varnish, stain, or gloss on trim, mouldings, and furniture. Because they create a clean finish and reduce the risk of visible brush strokes, foam brushes are especially useful for touch‑ups and precision work. They’re inexpensive, easy to control, and perfect for learners practising fine application techniques.</a:t>
            </a:r>
            <a:endParaRPr lang="en-GB" dirty="0">
              <a:solidFill>
                <a:schemeClr val="accent2"/>
              </a:solidFill>
            </a:endParaRPr>
          </a:p>
        </p:txBody>
      </p:sp>
    </p:spTree>
    <p:extLst>
      <p:ext uri="{BB962C8B-B14F-4D97-AF65-F5344CB8AC3E}">
        <p14:creationId xmlns:p14="http://schemas.microsoft.com/office/powerpoint/2010/main" val="1757048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584E6-1BD4-1939-8BDC-6E826E69B1B6}"/>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801AD68A-1AB2-0916-EC3B-7640A5A05279}"/>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3BD8A546-1DF3-E4AD-B6FA-0E50F7C81144}"/>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26B2171-CCBC-D119-B0FE-FE49FE9F78C3}"/>
                </a:ext>
              </a:extLst>
            </p:cNvPr>
            <p:cNvSpPr/>
            <p:nvPr/>
          </p:nvSpPr>
          <p:spPr>
            <a:xfrm rot="21009592">
              <a:off x="1153964" y="846259"/>
              <a:ext cx="4054315"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Mohair Rollers.</a:t>
              </a:r>
            </a:p>
          </p:txBody>
        </p:sp>
      </p:grpSp>
      <p:pic>
        <p:nvPicPr>
          <p:cNvPr id="6" name="Picture 5">
            <a:extLst>
              <a:ext uri="{FF2B5EF4-FFF2-40B4-BE49-F238E27FC236}">
                <a16:creationId xmlns:a16="http://schemas.microsoft.com/office/drawing/2014/main" id="{5F16B450-9FAB-9565-E06B-3DEF3473ABD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22062" y="1446423"/>
            <a:ext cx="4979338" cy="5040000"/>
          </a:xfrm>
          <a:prstGeom prst="rect">
            <a:avLst/>
          </a:prstGeom>
          <a:ln w="76200">
            <a:solidFill>
              <a:schemeClr val="accent2"/>
            </a:solidFill>
          </a:ln>
        </p:spPr>
      </p:pic>
      <p:sp>
        <p:nvSpPr>
          <p:cNvPr id="8" name="TextBox 7">
            <a:extLst>
              <a:ext uri="{FF2B5EF4-FFF2-40B4-BE49-F238E27FC236}">
                <a16:creationId xmlns:a16="http://schemas.microsoft.com/office/drawing/2014/main" id="{C2A0FD92-AA51-75DF-5B0F-B838DAAD5C4D}"/>
              </a:ext>
            </a:extLst>
          </p:cNvPr>
          <p:cNvSpPr txBox="1"/>
          <p:nvPr/>
        </p:nvSpPr>
        <p:spPr>
          <a:xfrm>
            <a:off x="629757" y="2860620"/>
            <a:ext cx="6108780" cy="2862322"/>
          </a:xfrm>
          <a:prstGeom prst="rect">
            <a:avLst/>
          </a:prstGeom>
          <a:noFill/>
        </p:spPr>
        <p:txBody>
          <a:bodyPr wrap="square">
            <a:spAutoFit/>
          </a:bodyPr>
          <a:lstStyle/>
          <a:p>
            <a:pPr>
              <a:buNone/>
            </a:pPr>
            <a:r>
              <a:rPr lang="en-GB" dirty="0">
                <a:solidFill>
                  <a:schemeClr val="accent2"/>
                </a:solidFill>
                <a:effectLst/>
              </a:rPr>
              <a:t>Mohair rollers are designed for applying ultra‑smooth finishes on doors, trim, and other fine surfaces where a high‑quality result is essential. Made from tightly woven mohair fibres, they hold paint evenly and release it in a controlled, consistent layer, reducing the risk of roller marks or texture. Their durability makes them ideal for use with gloss, varnish, and other high‑sheen coatings, and they excel on hard, flat surfaces where precision matters. Mohair rollers help decorators achieve a professional, flawless finish with minimal effort.</a:t>
            </a:r>
            <a:endParaRPr lang="en-GB" dirty="0">
              <a:solidFill>
                <a:schemeClr val="accent2"/>
              </a:solidFill>
            </a:endParaRPr>
          </a:p>
        </p:txBody>
      </p:sp>
    </p:spTree>
    <p:extLst>
      <p:ext uri="{BB962C8B-B14F-4D97-AF65-F5344CB8AC3E}">
        <p14:creationId xmlns:p14="http://schemas.microsoft.com/office/powerpoint/2010/main" val="16458206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9FF98-55D9-5F88-3965-BE6E4E70CC7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5F499AE-E211-2597-BDA2-C85AD071FE16}"/>
              </a:ext>
            </a:extLst>
          </p:cNvPr>
          <p:cNvSpPr/>
          <p:nvPr/>
        </p:nvSpPr>
        <p:spPr>
          <a:xfrm>
            <a:off x="6743700" y="1371600"/>
            <a:ext cx="5114925" cy="5164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7E8173A3-2A66-C6B9-940F-2452A1325298}"/>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E3C5DF1D-DB57-A800-85BC-0F8D98D17DE6}"/>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DD20C11-1709-3973-92BD-E815561DDC0D}"/>
                </a:ext>
              </a:extLst>
            </p:cNvPr>
            <p:cNvSpPr/>
            <p:nvPr/>
          </p:nvSpPr>
          <p:spPr>
            <a:xfrm rot="21009592">
              <a:off x="967261" y="653526"/>
              <a:ext cx="4889480"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Chalk Line &amp; Reel.</a:t>
              </a:r>
            </a:p>
          </p:txBody>
        </p:sp>
      </p:grpSp>
      <p:pic>
        <p:nvPicPr>
          <p:cNvPr id="6" name="Picture 5">
            <a:extLst>
              <a:ext uri="{FF2B5EF4-FFF2-40B4-BE49-F238E27FC236}">
                <a16:creationId xmlns:a16="http://schemas.microsoft.com/office/drawing/2014/main" id="{D6482F59-0441-CBB9-7F9D-CCBD9B896ED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91731" y="1446423"/>
            <a:ext cx="5040000" cy="5040000"/>
          </a:xfrm>
          <a:prstGeom prst="rect">
            <a:avLst/>
          </a:prstGeom>
          <a:ln w="76200">
            <a:solidFill>
              <a:schemeClr val="accent2"/>
            </a:solidFill>
          </a:ln>
        </p:spPr>
      </p:pic>
      <p:sp>
        <p:nvSpPr>
          <p:cNvPr id="8" name="TextBox 7">
            <a:extLst>
              <a:ext uri="{FF2B5EF4-FFF2-40B4-BE49-F238E27FC236}">
                <a16:creationId xmlns:a16="http://schemas.microsoft.com/office/drawing/2014/main" id="{DDC320D1-C3C1-EAE0-F6A6-641BEEFFCDB8}"/>
              </a:ext>
            </a:extLst>
          </p:cNvPr>
          <p:cNvSpPr txBox="1"/>
          <p:nvPr/>
        </p:nvSpPr>
        <p:spPr>
          <a:xfrm>
            <a:off x="610905" y="3585564"/>
            <a:ext cx="6108780" cy="1477328"/>
          </a:xfrm>
          <a:prstGeom prst="rect">
            <a:avLst/>
          </a:prstGeom>
          <a:noFill/>
        </p:spPr>
        <p:txBody>
          <a:bodyPr wrap="square">
            <a:spAutoFit/>
          </a:bodyPr>
          <a:lstStyle/>
          <a:p>
            <a:pPr>
              <a:buNone/>
            </a:pPr>
            <a:r>
              <a:rPr lang="en-GB" dirty="0">
                <a:solidFill>
                  <a:schemeClr val="accent2"/>
                </a:solidFill>
                <a:effectLst/>
              </a:rPr>
              <a:t>A chalk line tool marks straight guidelines across large surfaces, helping decorators align patterns, borders, or masking accurately. It’s especially useful for ensuring symmetry and precision in layout work. The chalk can be easily wiped away after painting.</a:t>
            </a:r>
            <a:endParaRPr lang="en-GB" dirty="0">
              <a:solidFill>
                <a:schemeClr val="accent2"/>
              </a:solidFill>
            </a:endParaRPr>
          </a:p>
        </p:txBody>
      </p:sp>
    </p:spTree>
    <p:extLst>
      <p:ext uri="{BB962C8B-B14F-4D97-AF65-F5344CB8AC3E}">
        <p14:creationId xmlns:p14="http://schemas.microsoft.com/office/powerpoint/2010/main" val="1268380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5E6F4-4C44-D710-50C6-2308E17DDB1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3B72827-1377-9DCF-2BA1-C617E3C62C43}"/>
              </a:ext>
            </a:extLst>
          </p:cNvPr>
          <p:cNvSpPr/>
          <p:nvPr/>
        </p:nvSpPr>
        <p:spPr>
          <a:xfrm>
            <a:off x="6743700" y="1371600"/>
            <a:ext cx="5114925" cy="5164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489A4B0E-CC37-1236-EFA2-73AACF79634F}"/>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E162DD87-5CB1-2A5B-1AF1-4B0A09E483EA}"/>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8D0D192E-6DC9-6B21-620E-E0406C9FCD10}"/>
                </a:ext>
              </a:extLst>
            </p:cNvPr>
            <p:cNvSpPr/>
            <p:nvPr/>
          </p:nvSpPr>
          <p:spPr>
            <a:xfrm rot="21009592">
              <a:off x="986410" y="787167"/>
              <a:ext cx="4343241"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Measuring Tape.</a:t>
              </a:r>
            </a:p>
          </p:txBody>
        </p:sp>
      </p:grpSp>
      <p:pic>
        <p:nvPicPr>
          <p:cNvPr id="6" name="Picture 5">
            <a:extLst>
              <a:ext uri="{FF2B5EF4-FFF2-40B4-BE49-F238E27FC236}">
                <a16:creationId xmlns:a16="http://schemas.microsoft.com/office/drawing/2014/main" id="{70D54CDB-8BFA-365F-C439-30733CE220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91731" y="1446423"/>
            <a:ext cx="5040000" cy="5040000"/>
          </a:xfrm>
          <a:prstGeom prst="rect">
            <a:avLst/>
          </a:prstGeom>
          <a:ln w="76200">
            <a:solidFill>
              <a:schemeClr val="accent2"/>
            </a:solidFill>
          </a:ln>
        </p:spPr>
      </p:pic>
      <p:sp>
        <p:nvSpPr>
          <p:cNvPr id="9" name="TextBox 8">
            <a:extLst>
              <a:ext uri="{FF2B5EF4-FFF2-40B4-BE49-F238E27FC236}">
                <a16:creationId xmlns:a16="http://schemas.microsoft.com/office/drawing/2014/main" id="{C98F9B46-2E0C-045A-68DF-17BFB368A0E8}"/>
              </a:ext>
            </a:extLst>
          </p:cNvPr>
          <p:cNvSpPr txBox="1"/>
          <p:nvPr/>
        </p:nvSpPr>
        <p:spPr>
          <a:xfrm>
            <a:off x="511770" y="3704499"/>
            <a:ext cx="6108780" cy="1477328"/>
          </a:xfrm>
          <a:prstGeom prst="rect">
            <a:avLst/>
          </a:prstGeom>
          <a:noFill/>
        </p:spPr>
        <p:txBody>
          <a:bodyPr wrap="square">
            <a:spAutoFit/>
          </a:bodyPr>
          <a:lstStyle/>
          <a:p>
            <a:pPr>
              <a:buNone/>
            </a:pPr>
            <a:r>
              <a:rPr lang="en-GB" dirty="0">
                <a:solidFill>
                  <a:schemeClr val="accent2"/>
                </a:solidFill>
                <a:effectLst/>
              </a:rPr>
              <a:t>A measuring tape is essential for accurate measurement of surfaces, materials, and layouts. It ensures that cuts, markings, and applications are precise, reducing waste and improving overall workmanship. Reliable measurement is the foundation of professional decorating.</a:t>
            </a:r>
            <a:endParaRPr lang="en-GB" dirty="0">
              <a:solidFill>
                <a:schemeClr val="accent2"/>
              </a:solidFill>
            </a:endParaRPr>
          </a:p>
        </p:txBody>
      </p:sp>
    </p:spTree>
    <p:extLst>
      <p:ext uri="{BB962C8B-B14F-4D97-AF65-F5344CB8AC3E}">
        <p14:creationId xmlns:p14="http://schemas.microsoft.com/office/powerpoint/2010/main" val="3442182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0ED8C-982A-A6D3-E8BD-0306E1E87CA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828CBEE-AC5E-BEAD-5749-9915AF37718D}"/>
              </a:ext>
            </a:extLst>
          </p:cNvPr>
          <p:cNvSpPr/>
          <p:nvPr/>
        </p:nvSpPr>
        <p:spPr>
          <a:xfrm>
            <a:off x="6743700" y="1371600"/>
            <a:ext cx="5114925" cy="5164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384123BD-9475-C3D5-9405-D414D41D9E46}"/>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28E1FA07-A1EA-83CD-0DAA-9C1FB71B14E8}"/>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231C74F8-D45B-3095-1609-FE8D058F43FD}"/>
                </a:ext>
              </a:extLst>
            </p:cNvPr>
            <p:cNvSpPr/>
            <p:nvPr/>
          </p:nvSpPr>
          <p:spPr>
            <a:xfrm rot="21009592">
              <a:off x="1763259" y="787167"/>
              <a:ext cx="2789546"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Steel Rule</a:t>
              </a:r>
            </a:p>
          </p:txBody>
        </p:sp>
      </p:grpSp>
      <p:pic>
        <p:nvPicPr>
          <p:cNvPr id="6" name="Picture 5">
            <a:extLst>
              <a:ext uri="{FF2B5EF4-FFF2-40B4-BE49-F238E27FC236}">
                <a16:creationId xmlns:a16="http://schemas.microsoft.com/office/drawing/2014/main" id="{98F22256-1E1E-52B1-FBF2-E364606C9A1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91731" y="1446423"/>
            <a:ext cx="5040000" cy="5040000"/>
          </a:xfrm>
          <a:prstGeom prst="rect">
            <a:avLst/>
          </a:prstGeom>
          <a:ln w="76200">
            <a:solidFill>
              <a:schemeClr val="accent2"/>
            </a:solidFill>
          </a:ln>
        </p:spPr>
      </p:pic>
      <p:sp>
        <p:nvSpPr>
          <p:cNvPr id="9" name="TextBox 8">
            <a:extLst>
              <a:ext uri="{FF2B5EF4-FFF2-40B4-BE49-F238E27FC236}">
                <a16:creationId xmlns:a16="http://schemas.microsoft.com/office/drawing/2014/main" id="{6E9B6AFC-BC02-E179-E444-63DAE2A61FEB}"/>
              </a:ext>
            </a:extLst>
          </p:cNvPr>
          <p:cNvSpPr txBox="1"/>
          <p:nvPr/>
        </p:nvSpPr>
        <p:spPr>
          <a:xfrm>
            <a:off x="423786" y="3385934"/>
            <a:ext cx="6108780" cy="1477328"/>
          </a:xfrm>
          <a:prstGeom prst="rect">
            <a:avLst/>
          </a:prstGeom>
          <a:noFill/>
        </p:spPr>
        <p:txBody>
          <a:bodyPr wrap="square">
            <a:spAutoFit/>
          </a:bodyPr>
          <a:lstStyle/>
          <a:p>
            <a:r>
              <a:rPr lang="en-GB" dirty="0">
                <a:solidFill>
                  <a:schemeClr val="accent2"/>
                </a:solidFill>
              </a:rPr>
              <a:t>A steel rule provides rigid, accurate measurement for smaller tasks such as cutting wallpaper or marking filler boards. Its straight edge also serves as a guide for trimming and drawing lines. It’s a durable, precision tool used throughout the decorating process.</a:t>
            </a:r>
          </a:p>
        </p:txBody>
      </p:sp>
    </p:spTree>
    <p:extLst>
      <p:ext uri="{BB962C8B-B14F-4D97-AF65-F5344CB8AC3E}">
        <p14:creationId xmlns:p14="http://schemas.microsoft.com/office/powerpoint/2010/main" val="33551331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C3D8-C43C-2647-36E7-A0674F1721E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B12FBB2-7948-CBEF-FB93-6C16E65F3D8D}"/>
              </a:ext>
            </a:extLst>
          </p:cNvPr>
          <p:cNvSpPr/>
          <p:nvPr/>
        </p:nvSpPr>
        <p:spPr>
          <a:xfrm>
            <a:off x="6743700" y="1371600"/>
            <a:ext cx="5114925" cy="5164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F99A6598-3A9C-AA55-0C21-FF3133C928B0}"/>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F1710054-0426-705F-B2B4-53FF7C7C6F07}"/>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7F5B476-0AEF-BBF2-A622-B4334CAD1FFA}"/>
                </a:ext>
              </a:extLst>
            </p:cNvPr>
            <p:cNvSpPr/>
            <p:nvPr/>
          </p:nvSpPr>
          <p:spPr>
            <a:xfrm rot="21009592">
              <a:off x="1187131" y="846259"/>
              <a:ext cx="3281669"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Spirit Level.</a:t>
              </a:r>
            </a:p>
          </p:txBody>
        </p:sp>
      </p:grpSp>
      <p:pic>
        <p:nvPicPr>
          <p:cNvPr id="6" name="Picture 5">
            <a:extLst>
              <a:ext uri="{FF2B5EF4-FFF2-40B4-BE49-F238E27FC236}">
                <a16:creationId xmlns:a16="http://schemas.microsoft.com/office/drawing/2014/main" id="{CCB72DEF-A1D9-265E-845A-44C1E64C856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91731" y="1446423"/>
            <a:ext cx="5040000" cy="5040000"/>
          </a:xfrm>
          <a:prstGeom prst="rect">
            <a:avLst/>
          </a:prstGeom>
          <a:ln w="76200">
            <a:solidFill>
              <a:schemeClr val="accent2"/>
            </a:solidFill>
          </a:ln>
        </p:spPr>
      </p:pic>
      <p:sp>
        <p:nvSpPr>
          <p:cNvPr id="9" name="TextBox 8">
            <a:extLst>
              <a:ext uri="{FF2B5EF4-FFF2-40B4-BE49-F238E27FC236}">
                <a16:creationId xmlns:a16="http://schemas.microsoft.com/office/drawing/2014/main" id="{7B964684-C8E8-F623-A6B7-46CAA18F868C}"/>
              </a:ext>
            </a:extLst>
          </p:cNvPr>
          <p:cNvSpPr txBox="1"/>
          <p:nvPr/>
        </p:nvSpPr>
        <p:spPr>
          <a:xfrm>
            <a:off x="360269" y="3227759"/>
            <a:ext cx="6108780" cy="1477328"/>
          </a:xfrm>
          <a:prstGeom prst="rect">
            <a:avLst/>
          </a:prstGeom>
          <a:noFill/>
        </p:spPr>
        <p:txBody>
          <a:bodyPr wrap="square">
            <a:spAutoFit/>
          </a:bodyPr>
          <a:lstStyle/>
          <a:p>
            <a:r>
              <a:rPr lang="en-GB" dirty="0">
                <a:solidFill>
                  <a:schemeClr val="accent2"/>
                </a:solidFill>
              </a:rPr>
              <a:t>Spirit levels ensure surfaces, lines, and fixtures are perfectly horizontal or vertical. They’re vital for achieving professional alignment when hanging wallpaper, fitting trims, or marking paint boundaries. Using a level prevents visual errors and maintains high-quality standards.</a:t>
            </a:r>
          </a:p>
        </p:txBody>
      </p:sp>
    </p:spTree>
    <p:extLst>
      <p:ext uri="{BB962C8B-B14F-4D97-AF65-F5344CB8AC3E}">
        <p14:creationId xmlns:p14="http://schemas.microsoft.com/office/powerpoint/2010/main" val="25329753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9D1A9-458F-C9C0-A0BD-057F014704A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E87432B-1B98-0980-B321-AECC21FD01B1}"/>
              </a:ext>
            </a:extLst>
          </p:cNvPr>
          <p:cNvSpPr/>
          <p:nvPr/>
        </p:nvSpPr>
        <p:spPr>
          <a:xfrm>
            <a:off x="6743700" y="1371600"/>
            <a:ext cx="5114925" cy="5164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36C9DA42-6CD6-25A8-13D7-C8DAE6BEE34D}"/>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60BD4289-2248-CF77-5AC1-68019F8A3CEF}"/>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ECCFA095-3882-4630-C0B2-4EF9BE9B4287}"/>
                </a:ext>
              </a:extLst>
            </p:cNvPr>
            <p:cNvSpPr/>
            <p:nvPr/>
          </p:nvSpPr>
          <p:spPr>
            <a:xfrm rot="21009592">
              <a:off x="1725784" y="743910"/>
              <a:ext cx="2770695"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Trammels.</a:t>
              </a:r>
            </a:p>
          </p:txBody>
        </p:sp>
      </p:grpSp>
      <p:pic>
        <p:nvPicPr>
          <p:cNvPr id="6" name="Picture 5">
            <a:extLst>
              <a:ext uri="{FF2B5EF4-FFF2-40B4-BE49-F238E27FC236}">
                <a16:creationId xmlns:a16="http://schemas.microsoft.com/office/drawing/2014/main" id="{3AFA36DF-B686-C7A0-61E8-4600A20ABFD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91731" y="1446423"/>
            <a:ext cx="5040000" cy="5040000"/>
          </a:xfrm>
          <a:prstGeom prst="rect">
            <a:avLst/>
          </a:prstGeom>
          <a:ln w="76200">
            <a:solidFill>
              <a:schemeClr val="accent2"/>
            </a:solidFill>
          </a:ln>
        </p:spPr>
      </p:pic>
      <p:sp>
        <p:nvSpPr>
          <p:cNvPr id="9" name="TextBox 8">
            <a:extLst>
              <a:ext uri="{FF2B5EF4-FFF2-40B4-BE49-F238E27FC236}">
                <a16:creationId xmlns:a16="http://schemas.microsoft.com/office/drawing/2014/main" id="{A806FE06-8D65-C25E-C60E-3BD888A029E0}"/>
              </a:ext>
            </a:extLst>
          </p:cNvPr>
          <p:cNvSpPr txBox="1"/>
          <p:nvPr/>
        </p:nvSpPr>
        <p:spPr>
          <a:xfrm>
            <a:off x="541367" y="3316915"/>
            <a:ext cx="6108780" cy="1477328"/>
          </a:xfrm>
          <a:prstGeom prst="rect">
            <a:avLst/>
          </a:prstGeom>
          <a:noFill/>
        </p:spPr>
        <p:txBody>
          <a:bodyPr wrap="square">
            <a:spAutoFit/>
          </a:bodyPr>
          <a:lstStyle/>
          <a:p>
            <a:pPr>
              <a:buNone/>
            </a:pPr>
            <a:r>
              <a:rPr lang="en-GB" dirty="0">
                <a:solidFill>
                  <a:schemeClr val="accent2"/>
                </a:solidFill>
                <a:effectLst/>
              </a:rPr>
              <a:t>Trammels are adjustable tools used to draw large circles or arcs, often for decorative or layout work. They attach to a beam or bar and allow precise marking over wide areas. In decorating, they’re useful for creating curved designs or measuring consistent radii on walls and ceilings.</a:t>
            </a:r>
            <a:endParaRPr lang="en-GB" dirty="0">
              <a:solidFill>
                <a:schemeClr val="accent2"/>
              </a:solidFill>
            </a:endParaRPr>
          </a:p>
        </p:txBody>
      </p:sp>
    </p:spTree>
    <p:extLst>
      <p:ext uri="{BB962C8B-B14F-4D97-AF65-F5344CB8AC3E}">
        <p14:creationId xmlns:p14="http://schemas.microsoft.com/office/powerpoint/2010/main" val="20613550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bright="-8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EDBA23-BB2B-6969-9007-6177FD476B4A}"/>
              </a:ext>
            </a:extLst>
          </p:cNvPr>
          <p:cNvSpPr/>
          <p:nvPr/>
        </p:nvSpPr>
        <p:spPr>
          <a:xfrm>
            <a:off x="353961" y="312606"/>
            <a:ext cx="11565136" cy="1323439"/>
          </a:xfrm>
          <a:prstGeom prst="rect">
            <a:avLst/>
          </a:prstGeom>
          <a:noFill/>
        </p:spPr>
        <p:txBody>
          <a:bodyPr wrap="square" lIns="91440" tIns="45720" rIns="91440" bIns="45720">
            <a:spAutoFit/>
          </a:bodyPr>
          <a:lstStyle/>
          <a:p>
            <a:pPr algn="ctr"/>
            <a:r>
              <a:rPr lang="en-US" sz="8000" b="0" cap="none" spc="0" dirty="0">
                <a:ln w="0"/>
                <a:solidFill>
                  <a:srgbClr val="F0F8FD"/>
                </a:solidFill>
                <a:effectLst>
                  <a:outerShdw blurRad="38100" dist="19050" dir="2700000" algn="tl" rotWithShape="0">
                    <a:schemeClr val="dk1">
                      <a:alpha val="40000"/>
                    </a:schemeClr>
                  </a:outerShdw>
                </a:effectLst>
              </a:rPr>
              <a:t>Water Based Paints</a:t>
            </a:r>
          </a:p>
        </p:txBody>
      </p:sp>
      <p:pic>
        <p:nvPicPr>
          <p:cNvPr id="6" name="Picture 5">
            <a:extLst>
              <a:ext uri="{FF2B5EF4-FFF2-40B4-BE49-F238E27FC236}">
                <a16:creationId xmlns:a16="http://schemas.microsoft.com/office/drawing/2014/main" id="{AB651988-4D04-4E80-B9EA-B12DF5E6D1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5063" y="6292689"/>
            <a:ext cx="270980" cy="280018"/>
          </a:xfrm>
          <a:prstGeom prst="rect">
            <a:avLst/>
          </a:prstGeom>
        </p:spPr>
      </p:pic>
      <p:pic>
        <p:nvPicPr>
          <p:cNvPr id="7" name="Picture 6">
            <a:extLst>
              <a:ext uri="{FF2B5EF4-FFF2-40B4-BE49-F238E27FC236}">
                <a16:creationId xmlns:a16="http://schemas.microsoft.com/office/drawing/2014/main" id="{1C71630F-6064-B6E1-BDDF-B0267605DD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69430" y="6251944"/>
            <a:ext cx="349667" cy="361508"/>
          </a:xfrm>
          <a:prstGeom prst="rect">
            <a:avLst/>
          </a:prstGeom>
        </p:spPr>
      </p:pic>
      <p:pic>
        <p:nvPicPr>
          <p:cNvPr id="10" name="Picture 9">
            <a:extLst>
              <a:ext uri="{FF2B5EF4-FFF2-40B4-BE49-F238E27FC236}">
                <a16:creationId xmlns:a16="http://schemas.microsoft.com/office/drawing/2014/main" id="{BD78E967-1915-B8D1-CDBC-C9C4ECA9BCD6}"/>
              </a:ext>
            </a:extLst>
          </p:cNvPr>
          <p:cNvPicPr>
            <a:picLocks noChangeAspect="1"/>
          </p:cNvPicPr>
          <p:nvPr/>
        </p:nvPicPr>
        <p:blipFill>
          <a:blip r:embed="rId6">
            <a:clrChange>
              <a:clrFrom>
                <a:srgbClr val="020101"/>
              </a:clrFrom>
              <a:clrTo>
                <a:srgbClr val="020101">
                  <a:alpha val="0"/>
                </a:srgbClr>
              </a:clrTo>
            </a:clrChange>
          </a:blip>
          <a:stretch>
            <a:fillRect/>
          </a:stretch>
        </p:blipFill>
        <p:spPr>
          <a:xfrm>
            <a:off x="4557498" y="2270676"/>
            <a:ext cx="3077004" cy="2800741"/>
          </a:xfrm>
          <a:prstGeom prst="rect">
            <a:avLst/>
          </a:prstGeom>
        </p:spPr>
      </p:pic>
    </p:spTree>
    <p:extLst>
      <p:ext uri="{BB962C8B-B14F-4D97-AF65-F5344CB8AC3E}">
        <p14:creationId xmlns:p14="http://schemas.microsoft.com/office/powerpoint/2010/main" val="860702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2E35DF0F-FFA6-DA32-2A2F-CEBC6EDE9351}"/>
              </a:ext>
            </a:extLst>
          </p:cNvPr>
          <p:cNvGrpSpPr/>
          <p:nvPr/>
        </p:nvGrpSpPr>
        <p:grpSpPr>
          <a:xfrm>
            <a:off x="212651" y="244549"/>
            <a:ext cx="7591647" cy="2105247"/>
            <a:chOff x="212651" y="244549"/>
            <a:chExt cx="7591647" cy="2105247"/>
          </a:xfrm>
        </p:grpSpPr>
        <p:sp>
          <p:nvSpPr>
            <p:cNvPr id="13" name="Right Triangle 12">
              <a:extLst>
                <a:ext uri="{FF2B5EF4-FFF2-40B4-BE49-F238E27FC236}">
                  <a16:creationId xmlns:a16="http://schemas.microsoft.com/office/drawing/2014/main" id="{0EDC087D-E501-BBD0-52BB-5445D48C4B1C}"/>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158378C-CCC6-C085-FAAB-45ECF97C7518}"/>
                </a:ext>
              </a:extLst>
            </p:cNvPr>
            <p:cNvSpPr/>
            <p:nvPr/>
          </p:nvSpPr>
          <p:spPr>
            <a:xfrm rot="21009592">
              <a:off x="1057800" y="364484"/>
              <a:ext cx="2685351"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Activities.</a:t>
              </a:r>
            </a:p>
          </p:txBody>
        </p:sp>
      </p:grpSp>
      <p:pic>
        <p:nvPicPr>
          <p:cNvPr id="16" name="Picture 15">
            <a:extLst>
              <a:ext uri="{FF2B5EF4-FFF2-40B4-BE49-F238E27FC236}">
                <a16:creationId xmlns:a16="http://schemas.microsoft.com/office/drawing/2014/main" id="{2529E370-08C8-28E8-1308-4D023D7442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889" y="428519"/>
            <a:ext cx="720000" cy="720000"/>
          </a:xfrm>
          <a:prstGeom prst="rect">
            <a:avLst/>
          </a:prstGeom>
        </p:spPr>
      </p:pic>
      <p:pic>
        <p:nvPicPr>
          <p:cNvPr id="3" name="Picture 2">
            <a:extLst>
              <a:ext uri="{FF2B5EF4-FFF2-40B4-BE49-F238E27FC236}">
                <a16:creationId xmlns:a16="http://schemas.microsoft.com/office/drawing/2014/main" id="{D72EB7F1-2304-E5A8-1564-765E2B287A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7971" y="1297172"/>
            <a:ext cx="3308922" cy="4680000"/>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603BC2A5-5A42-2576-EE24-5CD335A86322}"/>
              </a:ext>
            </a:extLst>
          </p:cNvPr>
          <p:cNvSpPr/>
          <p:nvPr/>
        </p:nvSpPr>
        <p:spPr>
          <a:xfrm>
            <a:off x="824636" y="2736542"/>
            <a:ext cx="1786066" cy="923330"/>
          </a:xfrm>
          <a:prstGeom prst="rect">
            <a:avLst/>
          </a:prstGeom>
          <a:noFill/>
        </p:spPr>
        <p:txBody>
          <a:bodyPr wrap="none" lIns="91440" tIns="45720" rIns="91440" bIns="45720">
            <a:spAutoFit/>
          </a:bodyPr>
          <a:lstStyle/>
          <a:p>
            <a:pPr algn="ctr"/>
            <a:r>
              <a:rPr lang="en-US" sz="5400" b="0" cap="none" spc="0" dirty="0">
                <a:ln w="0"/>
                <a:solidFill>
                  <a:schemeClr val="accent2"/>
                </a:solidFill>
                <a:effectLst>
                  <a:outerShdw blurRad="38100" dist="19050" dir="2700000" algn="tl" rotWithShape="0">
                    <a:schemeClr val="dk1">
                      <a:alpha val="40000"/>
                    </a:schemeClr>
                  </a:outerShdw>
                </a:effectLst>
                <a:latin typeface="MisterEarl BT" panose="03080802020302020203" pitchFamily="66" charset="0"/>
              </a:rPr>
              <a:t>Activity:</a:t>
            </a:r>
          </a:p>
        </p:txBody>
      </p:sp>
      <p:sp>
        <p:nvSpPr>
          <p:cNvPr id="7" name="Rectangle 6">
            <a:extLst>
              <a:ext uri="{FF2B5EF4-FFF2-40B4-BE49-F238E27FC236}">
                <a16:creationId xmlns:a16="http://schemas.microsoft.com/office/drawing/2014/main" id="{2CC6E15F-ABAF-F488-49F5-18AA99A4DE07}"/>
              </a:ext>
            </a:extLst>
          </p:cNvPr>
          <p:cNvSpPr/>
          <p:nvPr/>
        </p:nvSpPr>
        <p:spPr>
          <a:xfrm>
            <a:off x="894457" y="3880980"/>
            <a:ext cx="1300357" cy="923330"/>
          </a:xfrm>
          <a:prstGeom prst="rect">
            <a:avLst/>
          </a:prstGeom>
          <a:noFill/>
        </p:spPr>
        <p:txBody>
          <a:bodyPr wrap="none" lIns="91440" tIns="45720" rIns="91440" bIns="45720">
            <a:spAutoFit/>
          </a:bodyPr>
          <a:lstStyle/>
          <a:p>
            <a:pPr algn="ctr"/>
            <a:r>
              <a:rPr lang="en-US" sz="5400" b="0" cap="none" spc="0" dirty="0">
                <a:ln w="0"/>
                <a:solidFill>
                  <a:schemeClr val="accent2"/>
                </a:solidFill>
                <a:effectLst>
                  <a:outerShdw blurRad="38100" dist="19050" dir="2700000" algn="tl" rotWithShape="0">
                    <a:schemeClr val="dk1">
                      <a:alpha val="40000"/>
                    </a:schemeClr>
                  </a:outerShdw>
                </a:effectLst>
                <a:latin typeface="MisterEarl BT" panose="03080802020302020203" pitchFamily="66" charset="0"/>
              </a:rPr>
              <a:t>Brief:</a:t>
            </a:r>
          </a:p>
        </p:txBody>
      </p:sp>
      <p:sp>
        <p:nvSpPr>
          <p:cNvPr id="9" name="TextBox 8">
            <a:extLst>
              <a:ext uri="{FF2B5EF4-FFF2-40B4-BE49-F238E27FC236}">
                <a16:creationId xmlns:a16="http://schemas.microsoft.com/office/drawing/2014/main" id="{80E437A3-BF96-C514-872E-CDAA8EA4934A}"/>
              </a:ext>
            </a:extLst>
          </p:cNvPr>
          <p:cNvSpPr txBox="1"/>
          <p:nvPr/>
        </p:nvSpPr>
        <p:spPr>
          <a:xfrm>
            <a:off x="2673144" y="2998152"/>
            <a:ext cx="4069336" cy="400110"/>
          </a:xfrm>
          <a:prstGeom prst="rect">
            <a:avLst/>
          </a:prstGeom>
          <a:noFill/>
        </p:spPr>
        <p:txBody>
          <a:bodyPr wrap="square" rtlCol="0">
            <a:spAutoFit/>
          </a:bodyPr>
          <a:lstStyle/>
          <a:p>
            <a:r>
              <a:rPr lang="en-GB" sz="2000" dirty="0">
                <a:solidFill>
                  <a:schemeClr val="accent2"/>
                </a:solidFill>
                <a:latin typeface="Courier New" panose="02070309020205020404" pitchFamily="49" charset="0"/>
                <a:cs typeface="Courier New" panose="02070309020205020404" pitchFamily="49" charset="0"/>
              </a:rPr>
              <a:t>003.1.4: Wet Edge Wonders</a:t>
            </a:r>
          </a:p>
        </p:txBody>
      </p:sp>
      <p:sp>
        <p:nvSpPr>
          <p:cNvPr id="11" name="TextBox 10">
            <a:extLst>
              <a:ext uri="{FF2B5EF4-FFF2-40B4-BE49-F238E27FC236}">
                <a16:creationId xmlns:a16="http://schemas.microsoft.com/office/drawing/2014/main" id="{7D789591-EC78-D47D-7D37-1DF8D7E91888}"/>
              </a:ext>
            </a:extLst>
          </p:cNvPr>
          <p:cNvSpPr txBox="1"/>
          <p:nvPr/>
        </p:nvSpPr>
        <p:spPr>
          <a:xfrm>
            <a:off x="2194814" y="4137399"/>
            <a:ext cx="5025996" cy="2585323"/>
          </a:xfrm>
          <a:prstGeom prst="rect">
            <a:avLst/>
          </a:prstGeom>
          <a:noFill/>
        </p:spPr>
        <p:txBody>
          <a:bodyPr wrap="square" rtlCol="0">
            <a:spAutoFit/>
          </a:bodyPr>
          <a:lstStyle/>
          <a:p>
            <a:r>
              <a:rPr lang="en-GB" dirty="0">
                <a:solidFill>
                  <a:schemeClr val="accent2"/>
                </a:solidFill>
                <a:latin typeface="Courier New" panose="02070309020205020404" pitchFamily="49" charset="0"/>
                <a:cs typeface="Courier New" panose="02070309020205020404" pitchFamily="49" charset="0"/>
              </a:rPr>
              <a:t>This activity introduces learners to the range of water‑based paints used in professional painting and decorating. Students will explore each type, understand its properties, and learn how water‑based formulations improve safety, environmental performance, and ease of use.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2FC619-F754-0B5A-7B41-E1862141C01F}"/>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CE53BE70-1B73-EB90-809E-6502ED8FCF0C}"/>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7BCAFAE0-3AB4-4437-8B4C-CE6770C8AE44}"/>
                </a:ext>
              </a:extLst>
            </p:cNvPr>
            <p:cNvSpPr/>
            <p:nvPr/>
          </p:nvSpPr>
          <p:spPr>
            <a:xfrm rot="21009592">
              <a:off x="654353" y="706171"/>
              <a:ext cx="5291128"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Water Based Paints.</a:t>
              </a:r>
            </a:p>
          </p:txBody>
        </p:sp>
      </p:grpSp>
      <p:sp>
        <p:nvSpPr>
          <p:cNvPr id="6" name="TextBox 5">
            <a:extLst>
              <a:ext uri="{FF2B5EF4-FFF2-40B4-BE49-F238E27FC236}">
                <a16:creationId xmlns:a16="http://schemas.microsoft.com/office/drawing/2014/main" id="{98A7AD74-FE93-8D59-4FC3-EE5CFE28015D}"/>
              </a:ext>
            </a:extLst>
          </p:cNvPr>
          <p:cNvSpPr txBox="1"/>
          <p:nvPr/>
        </p:nvSpPr>
        <p:spPr>
          <a:xfrm>
            <a:off x="302342" y="2704693"/>
            <a:ext cx="6114680" cy="3693319"/>
          </a:xfrm>
          <a:prstGeom prst="rect">
            <a:avLst/>
          </a:prstGeom>
          <a:noFill/>
        </p:spPr>
        <p:txBody>
          <a:bodyPr wrap="square">
            <a:spAutoFit/>
          </a:bodyPr>
          <a:lstStyle/>
          <a:p>
            <a:pPr>
              <a:buNone/>
            </a:pPr>
            <a:r>
              <a:rPr lang="en-GB" dirty="0">
                <a:solidFill>
                  <a:schemeClr val="accent2"/>
                </a:solidFill>
                <a:effectLst/>
              </a:rPr>
              <a:t>Water‑based paints are modern coatings that use water as the main liquid that carries the pigment and binder, rather than solvents like those found in traditional oil‑based paints. Because water is the primary carrier, these paints dry quickly, produce very low odour, and are much safer to use in indoor environments. The water evaporates during drying, leaving behind the colour and protective film. Their water‑based formulation also makes tools easier to clean, reduces harmful emissions, and provides a more environmentally friendly option for decorators. This is why most primers, matt, silk, soft sheen, acrylic eggshell, and even many gloss paints are now made as water‑based products.</a:t>
            </a:r>
            <a:endParaRPr lang="en-GB" dirty="0">
              <a:solidFill>
                <a:schemeClr val="accent2"/>
              </a:solidFill>
            </a:endParaRPr>
          </a:p>
        </p:txBody>
      </p:sp>
      <p:pic>
        <p:nvPicPr>
          <p:cNvPr id="9" name="Picture 8">
            <a:extLst>
              <a:ext uri="{FF2B5EF4-FFF2-40B4-BE49-F238E27FC236}">
                <a16:creationId xmlns:a16="http://schemas.microsoft.com/office/drawing/2014/main" id="{B2C77693-F9DC-9B26-CD3B-F27AD2254331}"/>
              </a:ext>
            </a:extLst>
          </p:cNvPr>
          <p:cNvPicPr>
            <a:picLocks noChangeAspect="1"/>
          </p:cNvPicPr>
          <p:nvPr/>
        </p:nvPicPr>
        <p:blipFill>
          <a:blip r:embed="rId2"/>
          <a:srcRect/>
          <a:stretch>
            <a:fillRect/>
          </a:stretch>
        </p:blipFill>
        <p:spPr>
          <a:xfrm>
            <a:off x="6731657" y="1358012"/>
            <a:ext cx="5040000" cy="5040000"/>
          </a:xfrm>
          <a:prstGeom prst="rect">
            <a:avLst/>
          </a:prstGeom>
          <a:ln w="76200">
            <a:solidFill>
              <a:schemeClr val="accent2"/>
            </a:solid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0A22B-BA42-167A-7D21-4E40A8670B03}"/>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6ED3D409-E850-F50D-C351-AE973FB1D76F}"/>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A3DFF036-4453-5A8B-409B-412503DCBA53}"/>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F6F9D524-DBB1-55D4-631A-617EC338AB39}"/>
                </a:ext>
              </a:extLst>
            </p:cNvPr>
            <p:cNvSpPr/>
            <p:nvPr/>
          </p:nvSpPr>
          <p:spPr>
            <a:xfrm rot="21009592">
              <a:off x="1300404" y="909091"/>
              <a:ext cx="2052228"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Primer.</a:t>
              </a:r>
            </a:p>
          </p:txBody>
        </p:sp>
      </p:grpSp>
      <p:pic>
        <p:nvPicPr>
          <p:cNvPr id="6" name="Picture 5">
            <a:extLst>
              <a:ext uri="{FF2B5EF4-FFF2-40B4-BE49-F238E27FC236}">
                <a16:creationId xmlns:a16="http://schemas.microsoft.com/office/drawing/2014/main" id="{59FE532D-7E96-5C66-0A7F-FC838742731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31657" y="1358012"/>
            <a:ext cx="5040000" cy="5040000"/>
          </a:xfrm>
          <a:prstGeom prst="rect">
            <a:avLst/>
          </a:prstGeom>
          <a:ln w="76200">
            <a:solidFill>
              <a:schemeClr val="accent2"/>
            </a:solidFill>
          </a:ln>
        </p:spPr>
      </p:pic>
      <p:sp>
        <p:nvSpPr>
          <p:cNvPr id="8" name="TextBox 7">
            <a:extLst>
              <a:ext uri="{FF2B5EF4-FFF2-40B4-BE49-F238E27FC236}">
                <a16:creationId xmlns:a16="http://schemas.microsoft.com/office/drawing/2014/main" id="{814A242E-B80B-D7DA-C6E5-B93B37C6265E}"/>
              </a:ext>
            </a:extLst>
          </p:cNvPr>
          <p:cNvSpPr txBox="1"/>
          <p:nvPr/>
        </p:nvSpPr>
        <p:spPr>
          <a:xfrm>
            <a:off x="386152" y="2704693"/>
            <a:ext cx="6107906" cy="3693319"/>
          </a:xfrm>
          <a:prstGeom prst="rect">
            <a:avLst/>
          </a:prstGeom>
          <a:noFill/>
        </p:spPr>
        <p:txBody>
          <a:bodyPr wrap="square">
            <a:spAutoFit/>
          </a:bodyPr>
          <a:lstStyle/>
          <a:p>
            <a:pPr>
              <a:buNone/>
            </a:pPr>
            <a:r>
              <a:rPr lang="en-GB" dirty="0">
                <a:solidFill>
                  <a:schemeClr val="accent2"/>
                </a:solidFill>
                <a:effectLst/>
              </a:rPr>
              <a:t>Primer is a preparatory coating applied before painting to ensure good adhesion between the surface and the topcoat. It seals porous materials, evens out surface texture, and helps prevent stains or moisture from affecting the finish. Using primer creates a stable base that improves durability and colour consistency in the final paint layer.</a:t>
            </a:r>
          </a:p>
          <a:p>
            <a:pPr>
              <a:buNone/>
            </a:pPr>
            <a:endParaRPr lang="en-GB" dirty="0">
              <a:solidFill>
                <a:schemeClr val="accent2"/>
              </a:solidFill>
              <a:effectLst/>
            </a:endParaRPr>
          </a:p>
          <a:p>
            <a:pPr>
              <a:buNone/>
            </a:pPr>
            <a:r>
              <a:rPr lang="en-GB" dirty="0">
                <a:solidFill>
                  <a:schemeClr val="accent2"/>
                </a:solidFill>
              </a:rPr>
              <a:t>Primers are the first coating applied to any new/bare surface and primarily designed to</a:t>
            </a:r>
          </a:p>
          <a:p>
            <a:pPr>
              <a:buNone/>
            </a:pPr>
            <a:r>
              <a:rPr lang="en-GB" dirty="0">
                <a:solidFill>
                  <a:schemeClr val="accent2"/>
                </a:solidFill>
              </a:rPr>
              <a:t>stick. There are many different primers available for each different type of surface being painted. Acrylic</a:t>
            </a:r>
          </a:p>
          <a:p>
            <a:pPr>
              <a:buNone/>
            </a:pPr>
            <a:r>
              <a:rPr lang="en-GB" dirty="0">
                <a:solidFill>
                  <a:schemeClr val="accent2"/>
                </a:solidFill>
              </a:rPr>
              <a:t>primer undercoat is regarded as a multipurpose primer/undercoat for wood and plaster/plasterboard.</a:t>
            </a:r>
          </a:p>
        </p:txBody>
      </p:sp>
    </p:spTree>
    <p:extLst>
      <p:ext uri="{BB962C8B-B14F-4D97-AF65-F5344CB8AC3E}">
        <p14:creationId xmlns:p14="http://schemas.microsoft.com/office/powerpoint/2010/main" val="6664956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7F198-6EF8-71FD-6663-26D0525A276E}"/>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AE38191F-0C79-29B4-8BC4-8C344CB7FB36}"/>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9E74DE5C-5D1E-69BF-2A09-EBEE88007897}"/>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592E84F-D37C-3463-02A1-CCD3063ED4D8}"/>
                </a:ext>
              </a:extLst>
            </p:cNvPr>
            <p:cNvSpPr/>
            <p:nvPr/>
          </p:nvSpPr>
          <p:spPr>
            <a:xfrm rot="21009592">
              <a:off x="1044852" y="864444"/>
              <a:ext cx="3438891"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err="1">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Vinyly</a:t>
              </a: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 Matt.</a:t>
              </a:r>
            </a:p>
          </p:txBody>
        </p:sp>
      </p:grpSp>
      <p:pic>
        <p:nvPicPr>
          <p:cNvPr id="6" name="Picture 5">
            <a:extLst>
              <a:ext uri="{FF2B5EF4-FFF2-40B4-BE49-F238E27FC236}">
                <a16:creationId xmlns:a16="http://schemas.microsoft.com/office/drawing/2014/main" id="{B6173CAB-279B-27C4-85B2-084B0D77D68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31657" y="1358012"/>
            <a:ext cx="5040000" cy="5040000"/>
          </a:xfrm>
          <a:prstGeom prst="rect">
            <a:avLst/>
          </a:prstGeom>
          <a:ln w="76200">
            <a:solidFill>
              <a:schemeClr val="accent2"/>
            </a:solidFill>
          </a:ln>
        </p:spPr>
      </p:pic>
      <p:sp>
        <p:nvSpPr>
          <p:cNvPr id="8" name="TextBox 7">
            <a:extLst>
              <a:ext uri="{FF2B5EF4-FFF2-40B4-BE49-F238E27FC236}">
                <a16:creationId xmlns:a16="http://schemas.microsoft.com/office/drawing/2014/main" id="{27B9B189-09AE-B727-D3FD-1F61ABE19A8C}"/>
              </a:ext>
            </a:extLst>
          </p:cNvPr>
          <p:cNvSpPr txBox="1"/>
          <p:nvPr/>
        </p:nvSpPr>
        <p:spPr>
          <a:xfrm>
            <a:off x="417764" y="3373322"/>
            <a:ext cx="6108780" cy="1754326"/>
          </a:xfrm>
          <a:prstGeom prst="rect">
            <a:avLst/>
          </a:prstGeom>
          <a:noFill/>
        </p:spPr>
        <p:txBody>
          <a:bodyPr wrap="square">
            <a:spAutoFit/>
          </a:bodyPr>
          <a:lstStyle/>
          <a:p>
            <a:pPr>
              <a:buNone/>
            </a:pPr>
            <a:r>
              <a:rPr lang="en-GB" dirty="0">
                <a:solidFill>
                  <a:schemeClr val="accent2"/>
                </a:solidFill>
                <a:effectLst/>
              </a:rPr>
              <a:t>Vinyl matt paint provides a smooth, non‑reflective finish ideal for ceilings and walls where a soft appearance is desired. It hides minor surface imperfections and offers good coverage, making it a popular choice for living spaces and classrooms. Its low sheen reduces glare and gives a modern, professional look.</a:t>
            </a:r>
            <a:endParaRPr lang="en-GB" dirty="0">
              <a:solidFill>
                <a:schemeClr val="accent2"/>
              </a:solidFill>
            </a:endParaRPr>
          </a:p>
        </p:txBody>
      </p:sp>
    </p:spTree>
    <p:extLst>
      <p:ext uri="{BB962C8B-B14F-4D97-AF65-F5344CB8AC3E}">
        <p14:creationId xmlns:p14="http://schemas.microsoft.com/office/powerpoint/2010/main" val="25068988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A90DA-71BD-6D4D-668E-B5EF4B8699A0}"/>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12D2542E-8D4B-630D-2B69-8F4D2EDBDC14}"/>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D6CF29FF-2D82-B7E2-4E40-5D1617F1A5AF}"/>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53763254-61C0-EA58-B1A1-02AB600BC57D}"/>
                </a:ext>
              </a:extLst>
            </p:cNvPr>
            <p:cNvSpPr/>
            <p:nvPr/>
          </p:nvSpPr>
          <p:spPr>
            <a:xfrm rot="21009592">
              <a:off x="1476732" y="757846"/>
              <a:ext cx="2842574"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Vinyl Silk.</a:t>
              </a:r>
            </a:p>
          </p:txBody>
        </p:sp>
      </p:grpSp>
      <p:pic>
        <p:nvPicPr>
          <p:cNvPr id="6" name="Picture 5">
            <a:extLst>
              <a:ext uri="{FF2B5EF4-FFF2-40B4-BE49-F238E27FC236}">
                <a16:creationId xmlns:a16="http://schemas.microsoft.com/office/drawing/2014/main" id="{68158F39-ADAF-F3C1-1F9D-FBCFAF141D9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31657" y="1358012"/>
            <a:ext cx="5040000" cy="5040000"/>
          </a:xfrm>
          <a:prstGeom prst="rect">
            <a:avLst/>
          </a:prstGeom>
          <a:ln w="76200">
            <a:solidFill>
              <a:schemeClr val="accent2"/>
            </a:solidFill>
          </a:ln>
        </p:spPr>
      </p:pic>
      <p:sp>
        <p:nvSpPr>
          <p:cNvPr id="8" name="TextBox 7">
            <a:extLst>
              <a:ext uri="{FF2B5EF4-FFF2-40B4-BE49-F238E27FC236}">
                <a16:creationId xmlns:a16="http://schemas.microsoft.com/office/drawing/2014/main" id="{7C3DE161-6B39-36D0-6846-9A00206E50D5}"/>
              </a:ext>
            </a:extLst>
          </p:cNvPr>
          <p:cNvSpPr txBox="1"/>
          <p:nvPr/>
        </p:nvSpPr>
        <p:spPr>
          <a:xfrm>
            <a:off x="417764" y="3202241"/>
            <a:ext cx="6108780" cy="1754326"/>
          </a:xfrm>
          <a:prstGeom prst="rect">
            <a:avLst/>
          </a:prstGeom>
          <a:noFill/>
        </p:spPr>
        <p:txBody>
          <a:bodyPr wrap="square">
            <a:spAutoFit/>
          </a:bodyPr>
          <a:lstStyle/>
          <a:p>
            <a:pPr>
              <a:buNone/>
            </a:pPr>
            <a:r>
              <a:rPr lang="en-GB" dirty="0">
                <a:solidFill>
                  <a:schemeClr val="accent2"/>
                </a:solidFill>
                <a:effectLst/>
              </a:rPr>
              <a:t>Vinyl silk paint produces a subtle sheen that reflects light gently, creating a clean and elegant appearance. It’s more washable than matt finishes, making it suitable for areas that need regular cleaning such as corridors or kitchens. The smooth surface enhances colour depth and adds a refined touch to interior spaces.</a:t>
            </a:r>
            <a:endParaRPr lang="en-GB" dirty="0">
              <a:solidFill>
                <a:schemeClr val="accent2"/>
              </a:solidFill>
            </a:endParaRPr>
          </a:p>
        </p:txBody>
      </p:sp>
    </p:spTree>
    <p:extLst>
      <p:ext uri="{BB962C8B-B14F-4D97-AF65-F5344CB8AC3E}">
        <p14:creationId xmlns:p14="http://schemas.microsoft.com/office/powerpoint/2010/main" val="16914671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B0229-CA4F-00BD-C1F6-A04791D1E705}"/>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B1ABE014-8E61-80B1-B101-1D0F3E5986CB}"/>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14D07789-17FE-7BE9-CA04-50E7CB5FB533}"/>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504B86A-F9ED-F3A2-65E9-1519E43AA924}"/>
                </a:ext>
              </a:extLst>
            </p:cNvPr>
            <p:cNvSpPr/>
            <p:nvPr/>
          </p:nvSpPr>
          <p:spPr>
            <a:xfrm rot="21009592">
              <a:off x="1521400" y="890068"/>
              <a:ext cx="3139001"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Soft Sheen.</a:t>
              </a:r>
            </a:p>
          </p:txBody>
        </p:sp>
      </p:grpSp>
      <p:pic>
        <p:nvPicPr>
          <p:cNvPr id="6" name="Picture 5">
            <a:extLst>
              <a:ext uri="{FF2B5EF4-FFF2-40B4-BE49-F238E27FC236}">
                <a16:creationId xmlns:a16="http://schemas.microsoft.com/office/drawing/2014/main" id="{E3578C28-5C78-61A6-C46C-5A92A002C89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31657" y="1358012"/>
            <a:ext cx="5040000" cy="5040000"/>
          </a:xfrm>
          <a:prstGeom prst="rect">
            <a:avLst/>
          </a:prstGeom>
          <a:ln w="76200">
            <a:solidFill>
              <a:schemeClr val="accent2"/>
            </a:solidFill>
          </a:ln>
        </p:spPr>
      </p:pic>
      <p:sp>
        <p:nvSpPr>
          <p:cNvPr id="7" name="TextBox 6">
            <a:extLst>
              <a:ext uri="{FF2B5EF4-FFF2-40B4-BE49-F238E27FC236}">
                <a16:creationId xmlns:a16="http://schemas.microsoft.com/office/drawing/2014/main" id="{38C1A3E8-C198-4F14-D21D-17FE4598877A}"/>
              </a:ext>
            </a:extLst>
          </p:cNvPr>
          <p:cNvSpPr txBox="1"/>
          <p:nvPr/>
        </p:nvSpPr>
        <p:spPr>
          <a:xfrm>
            <a:off x="505870" y="3196342"/>
            <a:ext cx="6108780" cy="1754326"/>
          </a:xfrm>
          <a:prstGeom prst="rect">
            <a:avLst/>
          </a:prstGeom>
          <a:noFill/>
        </p:spPr>
        <p:txBody>
          <a:bodyPr wrap="square">
            <a:spAutoFit/>
          </a:bodyPr>
          <a:lstStyle/>
          <a:p>
            <a:pPr>
              <a:buNone/>
            </a:pPr>
            <a:r>
              <a:rPr lang="en-GB" dirty="0">
                <a:solidFill>
                  <a:schemeClr val="accent2"/>
                </a:solidFill>
                <a:effectLst/>
              </a:rPr>
              <a:t>Soft sheen paint sits between matt and silk finishes, providing a gentle glow without excessive shine. It’s durable and easy to wipe clean, making it suitable for family homes, bathrooms, and hallways. The finish balances practicality with aesthetic appeal, offering a subtle light‑reflective quality.</a:t>
            </a:r>
            <a:endParaRPr lang="en-GB" dirty="0">
              <a:solidFill>
                <a:schemeClr val="accent2"/>
              </a:solidFill>
            </a:endParaRPr>
          </a:p>
        </p:txBody>
      </p:sp>
    </p:spTree>
    <p:extLst>
      <p:ext uri="{BB962C8B-B14F-4D97-AF65-F5344CB8AC3E}">
        <p14:creationId xmlns:p14="http://schemas.microsoft.com/office/powerpoint/2010/main" val="23555100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D3CB9-AFD2-6C8E-286F-29494C7D13C8}"/>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35C5EA31-DC43-640F-4918-C71F78ED85C6}"/>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14FB7149-F8E4-3B43-62CC-FFEDF6B94049}"/>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B9509BD-577C-5634-8911-1511650E5161}"/>
                </a:ext>
              </a:extLst>
            </p:cNvPr>
            <p:cNvSpPr/>
            <p:nvPr/>
          </p:nvSpPr>
          <p:spPr>
            <a:xfrm rot="21009592">
              <a:off x="675722" y="856362"/>
              <a:ext cx="4344587"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Acrylic Eggshell.</a:t>
              </a:r>
            </a:p>
          </p:txBody>
        </p:sp>
      </p:grpSp>
      <p:pic>
        <p:nvPicPr>
          <p:cNvPr id="6" name="Picture 5">
            <a:extLst>
              <a:ext uri="{FF2B5EF4-FFF2-40B4-BE49-F238E27FC236}">
                <a16:creationId xmlns:a16="http://schemas.microsoft.com/office/drawing/2014/main" id="{1FD66A30-F594-59C8-1D3B-A0C4425FEE3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31657" y="1358012"/>
            <a:ext cx="5040000" cy="5040000"/>
          </a:xfrm>
          <a:prstGeom prst="rect">
            <a:avLst/>
          </a:prstGeom>
          <a:ln w="76200">
            <a:solidFill>
              <a:schemeClr val="accent2"/>
            </a:solidFill>
          </a:ln>
        </p:spPr>
      </p:pic>
      <p:sp>
        <p:nvSpPr>
          <p:cNvPr id="7" name="TextBox 6">
            <a:extLst>
              <a:ext uri="{FF2B5EF4-FFF2-40B4-BE49-F238E27FC236}">
                <a16:creationId xmlns:a16="http://schemas.microsoft.com/office/drawing/2014/main" id="{C7CF14DC-B372-DC22-A8BF-666DC3E19402}"/>
              </a:ext>
            </a:extLst>
          </p:cNvPr>
          <p:cNvSpPr txBox="1"/>
          <p:nvPr/>
        </p:nvSpPr>
        <p:spPr>
          <a:xfrm>
            <a:off x="541267" y="3178644"/>
            <a:ext cx="6108780" cy="1754326"/>
          </a:xfrm>
          <a:prstGeom prst="rect">
            <a:avLst/>
          </a:prstGeom>
          <a:noFill/>
        </p:spPr>
        <p:txBody>
          <a:bodyPr wrap="square">
            <a:spAutoFit/>
          </a:bodyPr>
          <a:lstStyle/>
          <a:p>
            <a:pPr>
              <a:buNone/>
            </a:pPr>
            <a:r>
              <a:rPr lang="en-GB" dirty="0">
                <a:solidFill>
                  <a:schemeClr val="accent2"/>
                </a:solidFill>
                <a:effectLst/>
              </a:rPr>
              <a:t>Acrylic eggshell paint delivers a smooth, low‑sheen finish that’s tough and moisture‑resistant. It’s often used in kitchens, bathrooms, and high‑traffic areas where durability and easy maintenance are essential. The finish gives a professional look while protecting surfaces from wear and humidity.</a:t>
            </a:r>
            <a:endParaRPr lang="en-GB" dirty="0">
              <a:solidFill>
                <a:schemeClr val="accent2"/>
              </a:solidFill>
            </a:endParaRPr>
          </a:p>
        </p:txBody>
      </p:sp>
    </p:spTree>
    <p:extLst>
      <p:ext uri="{BB962C8B-B14F-4D97-AF65-F5344CB8AC3E}">
        <p14:creationId xmlns:p14="http://schemas.microsoft.com/office/powerpoint/2010/main" val="9537159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AF9BB-8799-DD32-498D-B43D356C3C4F}"/>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CA7C00DD-7706-C520-C5AA-FC66541FF49D}"/>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B1CDFBBE-AEF9-8A2E-83EF-42C93828E0A1}"/>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653BB2E-AFF8-96B2-05BD-6B52C747BCB2}"/>
                </a:ext>
              </a:extLst>
            </p:cNvPr>
            <p:cNvSpPr/>
            <p:nvPr/>
          </p:nvSpPr>
          <p:spPr>
            <a:xfrm rot="21009592">
              <a:off x="1977063" y="823366"/>
              <a:ext cx="1574470"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Gloss.</a:t>
              </a:r>
            </a:p>
          </p:txBody>
        </p:sp>
      </p:grpSp>
      <p:pic>
        <p:nvPicPr>
          <p:cNvPr id="6" name="Picture 5">
            <a:extLst>
              <a:ext uri="{FF2B5EF4-FFF2-40B4-BE49-F238E27FC236}">
                <a16:creationId xmlns:a16="http://schemas.microsoft.com/office/drawing/2014/main" id="{5E31E28A-BB33-17C5-250F-5E74F5B0A3F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31657" y="1358012"/>
            <a:ext cx="5040000" cy="5040000"/>
          </a:xfrm>
          <a:prstGeom prst="rect">
            <a:avLst/>
          </a:prstGeom>
          <a:ln w="76200">
            <a:solidFill>
              <a:schemeClr val="accent2"/>
            </a:solidFill>
          </a:ln>
        </p:spPr>
      </p:pic>
      <p:sp>
        <p:nvSpPr>
          <p:cNvPr id="7" name="TextBox 6">
            <a:extLst>
              <a:ext uri="{FF2B5EF4-FFF2-40B4-BE49-F238E27FC236}">
                <a16:creationId xmlns:a16="http://schemas.microsoft.com/office/drawing/2014/main" id="{C8954E05-039C-EF20-551F-5058DB415ACD}"/>
              </a:ext>
            </a:extLst>
          </p:cNvPr>
          <p:cNvSpPr txBox="1"/>
          <p:nvPr/>
        </p:nvSpPr>
        <p:spPr>
          <a:xfrm>
            <a:off x="622877" y="3576714"/>
            <a:ext cx="6108780" cy="2031325"/>
          </a:xfrm>
          <a:prstGeom prst="rect">
            <a:avLst/>
          </a:prstGeom>
          <a:noFill/>
        </p:spPr>
        <p:txBody>
          <a:bodyPr wrap="square">
            <a:spAutoFit/>
          </a:bodyPr>
          <a:lstStyle/>
          <a:p>
            <a:pPr>
              <a:buNone/>
            </a:pPr>
            <a:r>
              <a:rPr lang="en-GB" dirty="0">
                <a:solidFill>
                  <a:schemeClr val="accent2"/>
                </a:solidFill>
                <a:effectLst/>
              </a:rPr>
              <a:t>Water‑based gloss paint provides a bright, reflective finish that highlights trim, doors, and woodwork. It dries quickly, emits fewer odours than oil‑based gloss, and resists yellowing over time. Gloss finishes are chosen for their clean, polished appearance and long‑lasting protection.</a:t>
            </a:r>
          </a:p>
          <a:p>
            <a:pPr>
              <a:buNone/>
            </a:pPr>
            <a:r>
              <a:rPr lang="en-GB" dirty="0">
                <a:solidFill>
                  <a:schemeClr val="accent2"/>
                </a:solidFill>
              </a:rPr>
              <a:t>Also known as either Acrylic, Quick drying or Water-based gloss.</a:t>
            </a:r>
          </a:p>
        </p:txBody>
      </p:sp>
    </p:spTree>
    <p:extLst>
      <p:ext uri="{BB962C8B-B14F-4D97-AF65-F5344CB8AC3E}">
        <p14:creationId xmlns:p14="http://schemas.microsoft.com/office/powerpoint/2010/main" val="21806231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6B02850-BF08-A2FF-E9FA-BBC04445387D}"/>
              </a:ext>
            </a:extLst>
          </p:cNvPr>
          <p:cNvGrpSpPr/>
          <p:nvPr/>
        </p:nvGrpSpPr>
        <p:grpSpPr>
          <a:xfrm>
            <a:off x="212651" y="244549"/>
            <a:ext cx="7591647" cy="2105247"/>
            <a:chOff x="212651" y="244549"/>
            <a:chExt cx="7591647" cy="2105247"/>
          </a:xfrm>
        </p:grpSpPr>
        <p:sp>
          <p:nvSpPr>
            <p:cNvPr id="16" name="Right Triangle 15">
              <a:extLst>
                <a:ext uri="{FF2B5EF4-FFF2-40B4-BE49-F238E27FC236}">
                  <a16:creationId xmlns:a16="http://schemas.microsoft.com/office/drawing/2014/main" id="{9D6B18D7-71C0-255A-CF01-0304133992C9}"/>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CCE5EA9D-6BAB-2AA7-A8A9-4C3B36386EE9}"/>
                </a:ext>
              </a:extLst>
            </p:cNvPr>
            <p:cNvSpPr/>
            <p:nvPr/>
          </p:nvSpPr>
          <p:spPr>
            <a:xfrm rot="21009592">
              <a:off x="1456948" y="364484"/>
              <a:ext cx="1887056"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Recap.</a:t>
              </a:r>
            </a:p>
          </p:txBody>
        </p:sp>
      </p:grpSp>
      <p:pic>
        <p:nvPicPr>
          <p:cNvPr id="19" name="Picture 18">
            <a:extLst>
              <a:ext uri="{FF2B5EF4-FFF2-40B4-BE49-F238E27FC236}">
                <a16:creationId xmlns:a16="http://schemas.microsoft.com/office/drawing/2014/main" id="{3F1B4430-FFF8-9D2C-6997-951C5B41B0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8" y="212064"/>
            <a:ext cx="720000" cy="720000"/>
          </a:xfrm>
          <a:prstGeom prst="rect">
            <a:avLst/>
          </a:prstGeom>
        </p:spPr>
      </p:pic>
      <p:sp>
        <p:nvSpPr>
          <p:cNvPr id="20" name="Rectangle 19">
            <a:extLst>
              <a:ext uri="{FF2B5EF4-FFF2-40B4-BE49-F238E27FC236}">
                <a16:creationId xmlns:a16="http://schemas.microsoft.com/office/drawing/2014/main" id="{7807FCD6-2C00-B9D1-E78F-DF1B13DABBDA}"/>
              </a:ext>
            </a:extLst>
          </p:cNvPr>
          <p:cNvSpPr/>
          <p:nvPr/>
        </p:nvSpPr>
        <p:spPr>
          <a:xfrm>
            <a:off x="4252561" y="1458951"/>
            <a:ext cx="1624164" cy="923330"/>
          </a:xfrm>
          <a:prstGeom prst="rect">
            <a:avLst/>
          </a:prstGeom>
          <a:noFill/>
        </p:spPr>
        <p:txBody>
          <a:bodyPr wrap="none" lIns="91440" tIns="45720" rIns="91440" bIns="45720">
            <a:spAutoFit/>
          </a:bodyPr>
          <a:lstStyle/>
          <a:p>
            <a:pPr algn="ctr"/>
            <a:r>
              <a:rPr lang="en-US" sz="5400" b="1" cap="none" spc="0" dirty="0">
                <a:ln w="0"/>
                <a:solidFill>
                  <a:schemeClr val="accent2"/>
                </a:solidFill>
                <a:effectLst>
                  <a:outerShdw blurRad="38100" dist="19050" dir="2700000" algn="tl" rotWithShape="0">
                    <a:schemeClr val="dk1">
                      <a:alpha val="40000"/>
                    </a:schemeClr>
                  </a:outerShdw>
                </a:effectLst>
              </a:rPr>
              <a:t>Aim:</a:t>
            </a:r>
          </a:p>
        </p:txBody>
      </p:sp>
      <p:sp>
        <p:nvSpPr>
          <p:cNvPr id="21" name="Rectangle 20">
            <a:extLst>
              <a:ext uri="{FF2B5EF4-FFF2-40B4-BE49-F238E27FC236}">
                <a16:creationId xmlns:a16="http://schemas.microsoft.com/office/drawing/2014/main" id="{298659A7-4D22-3B8A-528C-20F40CACAA48}"/>
              </a:ext>
            </a:extLst>
          </p:cNvPr>
          <p:cNvSpPr/>
          <p:nvPr/>
        </p:nvSpPr>
        <p:spPr>
          <a:xfrm>
            <a:off x="238210" y="3121174"/>
            <a:ext cx="3770264" cy="923330"/>
          </a:xfrm>
          <a:prstGeom prst="rect">
            <a:avLst/>
          </a:prstGeom>
          <a:noFill/>
        </p:spPr>
        <p:txBody>
          <a:bodyPr wrap="none" lIns="91440" tIns="45720" rIns="91440" bIns="45720">
            <a:spAutoFit/>
          </a:bodyPr>
          <a:lstStyle/>
          <a:p>
            <a:r>
              <a:rPr lang="en-US" sz="5400" b="1" cap="none" spc="0" dirty="0">
                <a:ln w="0"/>
                <a:solidFill>
                  <a:schemeClr val="accent2"/>
                </a:solidFill>
                <a:effectLst>
                  <a:outerShdw blurRad="38100" dist="19050" dir="2700000" algn="tl" rotWithShape="0">
                    <a:schemeClr val="dk1">
                      <a:alpha val="40000"/>
                    </a:schemeClr>
                  </a:outerShdw>
                </a:effectLst>
              </a:rPr>
              <a:t>Objectives:</a:t>
            </a:r>
          </a:p>
        </p:txBody>
      </p:sp>
      <p:sp>
        <p:nvSpPr>
          <p:cNvPr id="22" name="TextBox 21">
            <a:extLst>
              <a:ext uri="{FF2B5EF4-FFF2-40B4-BE49-F238E27FC236}">
                <a16:creationId xmlns:a16="http://schemas.microsoft.com/office/drawing/2014/main" id="{4C2D5B3E-4FA1-254D-8BA7-633FE762135A}"/>
              </a:ext>
            </a:extLst>
          </p:cNvPr>
          <p:cNvSpPr txBox="1"/>
          <p:nvPr/>
        </p:nvSpPr>
        <p:spPr>
          <a:xfrm>
            <a:off x="2179674" y="4219986"/>
            <a:ext cx="6390167" cy="2031325"/>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accent2"/>
                </a:solidFill>
              </a:rPr>
              <a:t>1.1 identified the Personal Protective Equipment (PPE) appropriate to preparing and painting surfaces </a:t>
            </a:r>
          </a:p>
          <a:p>
            <a:pPr marL="285750" indent="-285750">
              <a:buFont typeface="Arial" panose="020B0604020202020204" pitchFamily="34" charset="0"/>
              <a:buChar char="•"/>
            </a:pPr>
            <a:r>
              <a:rPr lang="en-GB" dirty="0">
                <a:solidFill>
                  <a:schemeClr val="accent2"/>
                </a:solidFill>
              </a:rPr>
              <a:t>1.2 identified the materials required to prepare and paint surfaces </a:t>
            </a:r>
          </a:p>
          <a:p>
            <a:pPr marL="285750" indent="-285750">
              <a:buFont typeface="Arial" panose="020B0604020202020204" pitchFamily="34" charset="0"/>
              <a:buChar char="•"/>
            </a:pPr>
            <a:r>
              <a:rPr lang="en-GB" dirty="0">
                <a:solidFill>
                  <a:schemeClr val="accent2"/>
                </a:solidFill>
              </a:rPr>
              <a:t>1.3 identified the tools and equipment required to prepare and paint surfaces </a:t>
            </a:r>
          </a:p>
          <a:p>
            <a:pPr marL="285750" indent="-285750">
              <a:buFont typeface="Arial" panose="020B0604020202020204" pitchFamily="34" charset="0"/>
              <a:buChar char="•"/>
            </a:pPr>
            <a:r>
              <a:rPr lang="en-GB" dirty="0">
                <a:solidFill>
                  <a:schemeClr val="accent2"/>
                </a:solidFill>
              </a:rPr>
              <a:t>1.4 stated different types of water-based paints. </a:t>
            </a:r>
          </a:p>
        </p:txBody>
      </p:sp>
      <p:sp>
        <p:nvSpPr>
          <p:cNvPr id="23" name="TextBox 22">
            <a:extLst>
              <a:ext uri="{FF2B5EF4-FFF2-40B4-BE49-F238E27FC236}">
                <a16:creationId xmlns:a16="http://schemas.microsoft.com/office/drawing/2014/main" id="{3FDA7C29-8003-87BF-85BE-730C7543EE0B}"/>
              </a:ext>
            </a:extLst>
          </p:cNvPr>
          <p:cNvSpPr txBox="1"/>
          <p:nvPr/>
        </p:nvSpPr>
        <p:spPr>
          <a:xfrm>
            <a:off x="6198781" y="1735950"/>
            <a:ext cx="4624959" cy="646331"/>
          </a:xfrm>
          <a:prstGeom prst="rect">
            <a:avLst/>
          </a:prstGeom>
          <a:noFill/>
        </p:spPr>
        <p:txBody>
          <a:bodyPr wrap="square" rtlCol="0">
            <a:spAutoFit/>
          </a:bodyPr>
          <a:lstStyle/>
          <a:p>
            <a:pPr marL="285750" indent="-285750">
              <a:buFont typeface="Arial" panose="020B0604020202020204" pitchFamily="34" charset="0"/>
              <a:buChar char="•"/>
            </a:pPr>
            <a:r>
              <a:rPr lang="en-GB" b="1" dirty="0">
                <a:solidFill>
                  <a:schemeClr val="accent2"/>
                </a:solidFill>
              </a:rPr>
              <a:t>Know how to prepare and paint surfaces.</a:t>
            </a:r>
          </a:p>
        </p:txBody>
      </p:sp>
      <p:grpSp>
        <p:nvGrpSpPr>
          <p:cNvPr id="24" name="Group 23">
            <a:extLst>
              <a:ext uri="{FF2B5EF4-FFF2-40B4-BE49-F238E27FC236}">
                <a16:creationId xmlns:a16="http://schemas.microsoft.com/office/drawing/2014/main" id="{BEA0EE6C-4079-0132-7B83-4B3E222850E7}"/>
              </a:ext>
            </a:extLst>
          </p:cNvPr>
          <p:cNvGrpSpPr/>
          <p:nvPr/>
        </p:nvGrpSpPr>
        <p:grpSpPr>
          <a:xfrm>
            <a:off x="6560287" y="5869171"/>
            <a:ext cx="5436782" cy="744280"/>
            <a:chOff x="6560287" y="5869172"/>
            <a:chExt cx="5436782" cy="744280"/>
          </a:xfrm>
        </p:grpSpPr>
        <p:sp>
          <p:nvSpPr>
            <p:cNvPr id="25" name="Right Triangle 24">
              <a:extLst>
                <a:ext uri="{FF2B5EF4-FFF2-40B4-BE49-F238E27FC236}">
                  <a16:creationId xmlns:a16="http://schemas.microsoft.com/office/drawing/2014/main" id="{7F64B51E-2122-3840-C74A-BADD2E66A465}"/>
                </a:ext>
              </a:extLst>
            </p:cNvPr>
            <p:cNvSpPr/>
            <p:nvPr/>
          </p:nvSpPr>
          <p:spPr>
            <a:xfrm rot="10800000" flipV="1">
              <a:off x="6560287" y="5869172"/>
              <a:ext cx="5436782" cy="744279"/>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6" name="Group 25">
              <a:extLst>
                <a:ext uri="{FF2B5EF4-FFF2-40B4-BE49-F238E27FC236}">
                  <a16:creationId xmlns:a16="http://schemas.microsoft.com/office/drawing/2014/main" id="{4B375136-413A-86CE-C380-6B27DA394FF1}"/>
                </a:ext>
              </a:extLst>
            </p:cNvPr>
            <p:cNvGrpSpPr/>
            <p:nvPr/>
          </p:nvGrpSpPr>
          <p:grpSpPr>
            <a:xfrm>
              <a:off x="11220478" y="6251944"/>
              <a:ext cx="698619" cy="361508"/>
              <a:chOff x="2504463" y="5708261"/>
              <a:chExt cx="2157794" cy="1080000"/>
            </a:xfrm>
          </p:grpSpPr>
          <p:pic>
            <p:nvPicPr>
              <p:cNvPr id="27" name="Picture 26">
                <a:extLst>
                  <a:ext uri="{FF2B5EF4-FFF2-40B4-BE49-F238E27FC236}">
                    <a16:creationId xmlns:a16="http://schemas.microsoft.com/office/drawing/2014/main" id="{EB9B0969-4549-ED51-BCB6-CB867C60A2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4463" y="5829986"/>
                <a:ext cx="836964" cy="836550"/>
              </a:xfrm>
              <a:prstGeom prst="rect">
                <a:avLst/>
              </a:prstGeom>
            </p:spPr>
          </p:pic>
          <p:pic>
            <p:nvPicPr>
              <p:cNvPr id="28" name="Picture 27">
                <a:extLst>
                  <a:ext uri="{FF2B5EF4-FFF2-40B4-BE49-F238E27FC236}">
                    <a16:creationId xmlns:a16="http://schemas.microsoft.com/office/drawing/2014/main" id="{6CDB634A-B4C7-3A07-65AA-85100CF3C2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2257" y="5708261"/>
                <a:ext cx="1080000" cy="1080000"/>
              </a:xfrm>
              <a:prstGeom prst="rect">
                <a:avLst/>
              </a:prstGeom>
            </p:spPr>
          </p:pic>
        </p:gr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044F158-46D8-D414-AAC8-E970331DB14A}"/>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8D068E5B-32B3-1F17-7F2E-2BE19BE4EDB2}"/>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7A704531-35ED-9F4E-9A84-4CDDE6A643F5}"/>
                </a:ext>
              </a:extLst>
            </p:cNvPr>
            <p:cNvSpPr/>
            <p:nvPr/>
          </p:nvSpPr>
          <p:spPr>
            <a:xfrm rot="21009592">
              <a:off x="451680" y="350898"/>
              <a:ext cx="4209807"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Any Questions?.</a:t>
              </a:r>
            </a:p>
          </p:txBody>
        </p:sp>
      </p:grpSp>
      <p:pic>
        <p:nvPicPr>
          <p:cNvPr id="7" name="Picture 6">
            <a:extLst>
              <a:ext uri="{FF2B5EF4-FFF2-40B4-BE49-F238E27FC236}">
                <a16:creationId xmlns:a16="http://schemas.microsoft.com/office/drawing/2014/main" id="{34547B0A-EC29-57EE-995D-43E243A19081}"/>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a:off x="8156120" y="1802129"/>
            <a:ext cx="3655801" cy="3655801"/>
          </a:xfrm>
          <a:prstGeom prst="rect">
            <a:avLst/>
          </a:prstGeom>
        </p:spPr>
      </p:pic>
      <p:sp>
        <p:nvSpPr>
          <p:cNvPr id="8" name="TextBox 7">
            <a:extLst>
              <a:ext uri="{FF2B5EF4-FFF2-40B4-BE49-F238E27FC236}">
                <a16:creationId xmlns:a16="http://schemas.microsoft.com/office/drawing/2014/main" id="{89ECEDEA-C0CA-1655-A985-A47DCBB60536}"/>
              </a:ext>
            </a:extLst>
          </p:cNvPr>
          <p:cNvSpPr txBox="1"/>
          <p:nvPr/>
        </p:nvSpPr>
        <p:spPr>
          <a:xfrm>
            <a:off x="612475" y="2958860"/>
            <a:ext cx="5900468" cy="1200329"/>
          </a:xfrm>
          <a:prstGeom prst="rect">
            <a:avLst/>
          </a:prstGeom>
          <a:noFill/>
        </p:spPr>
        <p:txBody>
          <a:bodyPr wrap="square" rtlCol="0">
            <a:spAutoFit/>
          </a:bodyPr>
          <a:lstStyle/>
          <a:p>
            <a:r>
              <a:rPr lang="en-US" dirty="0">
                <a:solidFill>
                  <a:schemeClr val="accent2"/>
                </a:solidFill>
              </a:rPr>
              <a:t>Do you have any questions?</a:t>
            </a:r>
          </a:p>
          <a:p>
            <a:endParaRPr lang="en-US" dirty="0">
              <a:solidFill>
                <a:schemeClr val="accent2"/>
              </a:solidFill>
            </a:endParaRPr>
          </a:p>
          <a:p>
            <a:r>
              <a:rPr lang="en-US" dirty="0">
                <a:solidFill>
                  <a:schemeClr val="accent2"/>
                </a:solidFill>
              </a:rPr>
              <a:t>Please speak to your lecturer if you need support — they will be happy to help. You can also email them at:</a:t>
            </a:r>
          </a:p>
        </p:txBody>
      </p:sp>
      <p:sp>
        <p:nvSpPr>
          <p:cNvPr id="9" name="Rectangle 8">
            <a:extLst>
              <a:ext uri="{FF2B5EF4-FFF2-40B4-BE49-F238E27FC236}">
                <a16:creationId xmlns:a16="http://schemas.microsoft.com/office/drawing/2014/main" id="{A7B28AA4-9E74-3366-0EF9-CDA210AA88A8}"/>
              </a:ext>
            </a:extLst>
          </p:cNvPr>
          <p:cNvSpPr/>
          <p:nvPr/>
        </p:nvSpPr>
        <p:spPr>
          <a:xfrm>
            <a:off x="894346" y="4770157"/>
            <a:ext cx="7677486" cy="923330"/>
          </a:xfrm>
          <a:prstGeom prst="rect">
            <a:avLst/>
          </a:prstGeom>
          <a:noFill/>
        </p:spPr>
        <p:txBody>
          <a:bodyPr wrap="none" lIns="91440" tIns="45720" rIns="91440" bIns="45720">
            <a:spAutoFit/>
          </a:bodyPr>
          <a:lstStyle/>
          <a:p>
            <a:pPr algn="ctr"/>
            <a:r>
              <a:rPr lang="en-US" sz="5400" b="1" cap="none" spc="0" dirty="0">
                <a:ln w="0"/>
                <a:solidFill>
                  <a:schemeClr val="accent2"/>
                </a:solidFill>
                <a:effectLst>
                  <a:outerShdw blurRad="38100" dist="19050" dir="2700000" algn="tl" rotWithShape="0">
                    <a:schemeClr val="dk1">
                      <a:alpha val="40000"/>
                    </a:schemeClr>
                  </a:outerShdw>
                </a:effectLst>
              </a:rPr>
              <a:t>Lecturer@college.ac.uk</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4B8F99F-7000-DEE5-2329-3658B57F8D31}"/>
              </a:ext>
            </a:extLst>
          </p:cNvPr>
          <p:cNvSpPr/>
          <p:nvPr/>
        </p:nvSpPr>
        <p:spPr>
          <a:xfrm>
            <a:off x="0" y="3050533"/>
            <a:ext cx="12192000" cy="3807467"/>
          </a:xfrm>
          <a:prstGeom prst="rect">
            <a:avLst/>
          </a:prstGeom>
          <a:gradFill flip="none" rotWithShape="1">
            <a:gsLst>
              <a:gs pos="0">
                <a:schemeClr val="accent3">
                  <a:lumMod val="5000"/>
                  <a:lumOff val="95000"/>
                  <a:alpha val="0"/>
                </a:schemeClr>
              </a:gs>
              <a:gs pos="65000">
                <a:schemeClr val="accent2">
                  <a:lumMod val="20000"/>
                  <a:lumOff val="80000"/>
                </a:schemeClr>
              </a:gs>
              <a:gs pos="87000">
                <a:schemeClr val="accent2"/>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3416F940-B9EC-D520-82E2-62BF03E9F89E}"/>
              </a:ext>
            </a:extLst>
          </p:cNvPr>
          <p:cNvGrpSpPr/>
          <p:nvPr/>
        </p:nvGrpSpPr>
        <p:grpSpPr>
          <a:xfrm>
            <a:off x="212651" y="244549"/>
            <a:ext cx="7591647" cy="2105247"/>
            <a:chOff x="212651" y="244549"/>
            <a:chExt cx="7591647" cy="2105247"/>
          </a:xfrm>
        </p:grpSpPr>
        <p:sp>
          <p:nvSpPr>
            <p:cNvPr id="4" name="Right Triangle 3">
              <a:extLst>
                <a:ext uri="{FF2B5EF4-FFF2-40B4-BE49-F238E27FC236}">
                  <a16:creationId xmlns:a16="http://schemas.microsoft.com/office/drawing/2014/main" id="{C85A5EA4-2417-CEDD-E045-1CDFC865F24A}"/>
                </a:ext>
              </a:extLst>
            </p:cNvPr>
            <p:cNvSpPr/>
            <p:nvPr/>
          </p:nvSpPr>
          <p:spPr>
            <a:xfrm flipV="1">
              <a:off x="212651" y="244549"/>
              <a:ext cx="7591647" cy="2105247"/>
            </a:xfrm>
            <a:prstGeom prst="rtTriangle">
              <a:avLst/>
            </a:prstGeom>
            <a:solidFill>
              <a:schemeClr val="accent2"/>
            </a:solidFill>
            <a:ln>
              <a:solidFill>
                <a:srgbClr val="F0F8FD"/>
              </a:solidFill>
            </a:ln>
            <a:effectLst>
              <a:glow rad="228600">
                <a:schemeClr val="accent2">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80B35030-8A28-5C41-71F4-98E03172CCB6}"/>
                </a:ext>
              </a:extLst>
            </p:cNvPr>
            <p:cNvSpPr/>
            <p:nvPr/>
          </p:nvSpPr>
          <p:spPr>
            <a:xfrm rot="21009592">
              <a:off x="1177699" y="429709"/>
              <a:ext cx="3052632" cy="1200329"/>
            </a:xfrm>
            <a:prstGeom prst="rect">
              <a:avLst/>
            </a:prstGeom>
            <a:noFill/>
            <a:effectLst>
              <a:glow rad="127000">
                <a:srgbClr val="1F6165"/>
              </a:glow>
            </a:effectLst>
          </p:spPr>
          <p:txBody>
            <a:bodyPr wrap="none" lIns="91440" tIns="45720" rIns="91440" bIns="45720">
              <a:spAutoFit/>
            </a:bodyPr>
            <a:lstStyle/>
            <a:p>
              <a:pPr algn="ctr"/>
              <a:r>
                <a:rPr lang="en-US" sz="7200" b="0" cap="none" spc="0" dirty="0">
                  <a:ln w="0"/>
                  <a:solidFill>
                    <a:schemeClr val="bg1"/>
                  </a:solidFill>
                  <a:effectLst>
                    <a:glow rad="139700">
                      <a:srgbClr val="FFC000">
                        <a:alpha val="40000"/>
                      </a:srgbClr>
                    </a:glow>
                    <a:outerShdw blurRad="38100" dist="19050" dir="2700000" algn="tl" rotWithShape="0">
                      <a:schemeClr val="dk1">
                        <a:alpha val="40000"/>
                      </a:schemeClr>
                    </a:outerShdw>
                  </a:effectLst>
                  <a:latin typeface="MisterEarl BT" panose="03080802020302020203" pitchFamily="66" charset="0"/>
                </a:rPr>
                <a:t>Thank You.</a:t>
              </a:r>
            </a:p>
          </p:txBody>
        </p:sp>
      </p:grpSp>
      <p:pic>
        <p:nvPicPr>
          <p:cNvPr id="7" name="Picture 6">
            <a:extLst>
              <a:ext uri="{FF2B5EF4-FFF2-40B4-BE49-F238E27FC236}">
                <a16:creationId xmlns:a16="http://schemas.microsoft.com/office/drawing/2014/main" id="{AF6837D8-AAFD-3CC5-4313-A4A663C215FC}"/>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a:off x="7424313" y="909879"/>
            <a:ext cx="4281307" cy="4281307"/>
          </a:xfrm>
          <a:prstGeom prst="rect">
            <a:avLst/>
          </a:prstGeom>
        </p:spPr>
      </p:pic>
      <p:pic>
        <p:nvPicPr>
          <p:cNvPr id="9" name="Picture 8">
            <a:extLst>
              <a:ext uri="{FF2B5EF4-FFF2-40B4-BE49-F238E27FC236}">
                <a16:creationId xmlns:a16="http://schemas.microsoft.com/office/drawing/2014/main" id="{233088D5-D323-4416-3D93-D7066F641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585" y="277132"/>
            <a:ext cx="720000" cy="720000"/>
          </a:xfrm>
          <a:prstGeom prst="rect">
            <a:avLst/>
          </a:prstGeom>
        </p:spPr>
      </p:pic>
      <p:sp>
        <p:nvSpPr>
          <p:cNvPr id="10" name="TextBox 9">
            <a:extLst>
              <a:ext uri="{FF2B5EF4-FFF2-40B4-BE49-F238E27FC236}">
                <a16:creationId xmlns:a16="http://schemas.microsoft.com/office/drawing/2014/main" id="{911439B9-1B56-F339-332A-6B50369E929F}"/>
              </a:ext>
            </a:extLst>
          </p:cNvPr>
          <p:cNvSpPr txBox="1"/>
          <p:nvPr/>
        </p:nvSpPr>
        <p:spPr>
          <a:xfrm>
            <a:off x="377585" y="2756723"/>
            <a:ext cx="6112043" cy="1477328"/>
          </a:xfrm>
          <a:prstGeom prst="rect">
            <a:avLst/>
          </a:prstGeom>
          <a:noFill/>
        </p:spPr>
        <p:txBody>
          <a:bodyPr wrap="square" rtlCol="0">
            <a:spAutoFit/>
          </a:bodyPr>
          <a:lstStyle/>
          <a:p>
            <a:r>
              <a:rPr lang="en-GB" dirty="0">
                <a:solidFill>
                  <a:schemeClr val="accent2"/>
                </a:solidFill>
              </a:rPr>
              <a:t>We would like to take this opportunity to thank you for using this learning resource, we hope you found it useful. </a:t>
            </a:r>
          </a:p>
          <a:p>
            <a:endParaRPr lang="en-GB" dirty="0">
              <a:solidFill>
                <a:schemeClr val="accent2"/>
              </a:solidFill>
            </a:endParaRPr>
          </a:p>
          <a:p>
            <a:r>
              <a:rPr lang="en-GB" dirty="0">
                <a:solidFill>
                  <a:schemeClr val="accent2"/>
                </a:solidFill>
              </a:rPr>
              <a:t>If you have any questions regarding this or any of our learning resources, please contact us on:</a:t>
            </a:r>
          </a:p>
        </p:txBody>
      </p:sp>
      <p:sp>
        <p:nvSpPr>
          <p:cNvPr id="11" name="Rectangle 10">
            <a:extLst>
              <a:ext uri="{FF2B5EF4-FFF2-40B4-BE49-F238E27FC236}">
                <a16:creationId xmlns:a16="http://schemas.microsoft.com/office/drawing/2014/main" id="{88AF0F98-42DE-4E65-A479-26A022CD6D0E}"/>
              </a:ext>
            </a:extLst>
          </p:cNvPr>
          <p:cNvSpPr/>
          <p:nvPr/>
        </p:nvSpPr>
        <p:spPr>
          <a:xfrm>
            <a:off x="1097585" y="4556350"/>
            <a:ext cx="5606728" cy="707886"/>
          </a:xfrm>
          <a:prstGeom prst="rect">
            <a:avLst/>
          </a:prstGeom>
          <a:noFill/>
        </p:spPr>
        <p:txBody>
          <a:bodyPr wrap="none" lIns="91440" tIns="45720" rIns="91440" bIns="45720">
            <a:spAutoFit/>
          </a:bodyPr>
          <a:lstStyle/>
          <a:p>
            <a:pPr algn="ctr"/>
            <a:r>
              <a:rPr lang="en-US" sz="4000" b="1" dirty="0">
                <a:ln w="0"/>
                <a:solidFill>
                  <a:schemeClr val="accent2"/>
                </a:solidFill>
                <a:effectLst>
                  <a:outerShdw blurRad="38100" dist="19050" dir="2700000" algn="tl" rotWithShape="0">
                    <a:schemeClr val="dk1">
                      <a:alpha val="40000"/>
                    </a:schemeClr>
                  </a:outerShdw>
                </a:effectLst>
              </a:rPr>
              <a:t>educon.rix@gmail.com</a:t>
            </a:r>
            <a:endParaRPr lang="en-US" sz="4000" b="1" cap="none" spc="0" dirty="0">
              <a:ln w="0"/>
              <a:solidFill>
                <a:schemeClr val="accent2"/>
              </a:solidFill>
              <a:effectLst>
                <a:outerShdw blurRad="38100" dist="19050" dir="2700000" algn="tl" rotWithShape="0">
                  <a:schemeClr val="dk1">
                    <a:alpha val="40000"/>
                  </a:schemeClr>
                </a:outerShdw>
              </a:effectLst>
            </a:endParaRPr>
          </a:p>
        </p:txBody>
      </p:sp>
      <p:pic>
        <p:nvPicPr>
          <p:cNvPr id="14" name="Picture 13">
            <a:extLst>
              <a:ext uri="{FF2B5EF4-FFF2-40B4-BE49-F238E27FC236}">
                <a16:creationId xmlns:a16="http://schemas.microsoft.com/office/drawing/2014/main" id="{7E253E58-C508-AE90-C5DF-8BEA2F399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656" y="5829987"/>
            <a:ext cx="836963" cy="836550"/>
          </a:xfrm>
          <a:prstGeom prst="rect">
            <a:avLst/>
          </a:prstGeom>
        </p:spPr>
      </p:pic>
      <p:pic>
        <p:nvPicPr>
          <p:cNvPr id="15" name="Picture 14">
            <a:extLst>
              <a:ext uri="{FF2B5EF4-FFF2-40B4-BE49-F238E27FC236}">
                <a16:creationId xmlns:a16="http://schemas.microsoft.com/office/drawing/2014/main" id="{7041CF7A-6C63-1482-3643-19C514FAB9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0275" y="5778000"/>
            <a:ext cx="1080000" cy="1080000"/>
          </a:xfrm>
          <a:prstGeom prst="rect">
            <a:avLst/>
          </a:prstGeom>
        </p:spPr>
      </p:pic>
      <p:sp>
        <p:nvSpPr>
          <p:cNvPr id="16" name="TextBox 15">
            <a:extLst>
              <a:ext uri="{FF2B5EF4-FFF2-40B4-BE49-F238E27FC236}">
                <a16:creationId xmlns:a16="http://schemas.microsoft.com/office/drawing/2014/main" id="{207D7FC7-4FD2-D535-FCCE-D9C466A98F84}"/>
              </a:ext>
            </a:extLst>
          </p:cNvPr>
          <p:cNvSpPr txBox="1"/>
          <p:nvPr/>
        </p:nvSpPr>
        <p:spPr>
          <a:xfrm>
            <a:off x="10072484" y="6392956"/>
            <a:ext cx="2119516" cy="369332"/>
          </a:xfrm>
          <a:prstGeom prst="rect">
            <a:avLst/>
          </a:prstGeom>
          <a:noFill/>
        </p:spPr>
        <p:txBody>
          <a:bodyPr wrap="square" rtlCol="0">
            <a:spAutoFit/>
          </a:bodyPr>
          <a:lstStyle/>
          <a:p>
            <a:r>
              <a:rPr lang="en-GB" dirty="0">
                <a:solidFill>
                  <a:schemeClr val="bg1"/>
                </a:solidFill>
              </a:rPr>
              <a:t>Lecturer: James Rix</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EFB0C6598E6DE44913EE31FB80FD53A" ma:contentTypeVersion="11" ma:contentTypeDescription="Create a new document." ma:contentTypeScope="" ma:versionID="cb452d9b4de0a920b6efd099a41a454b">
  <xsd:schema xmlns:xsd="http://www.w3.org/2001/XMLSchema" xmlns:xs="http://www.w3.org/2001/XMLSchema" xmlns:p="http://schemas.microsoft.com/office/2006/metadata/properties" xmlns:ns3="d333b3f6-72de-4be0-8e2b-70a34ce119d9" targetNamespace="http://schemas.microsoft.com/office/2006/metadata/properties" ma:root="true" ma:fieldsID="262a73a768cea3ff3053ff32b331ff4d" ns3:_="">
    <xsd:import namespace="d333b3f6-72de-4be0-8e2b-70a34ce119d9"/>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GenerationTime" minOccurs="0"/>
                <xsd:element ref="ns3:MediaServiceEventHashCode" minOccurs="0"/>
                <xsd:element ref="ns3:MediaServiceSystemTags" minOccurs="0"/>
                <xsd:element ref="ns3:MediaServiceOCR" minOccurs="0"/>
                <xsd:element ref="ns3:MediaServiceSearchProperties" minOccurs="0"/>
                <xsd:element ref="ns3:MediaServiceDateTaken"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33b3f6-72de-4be0-8e2b-70a34ce119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087B14-0D68-4B11-8F13-2E384C9BEE47}">
  <ds:schemaRefs>
    <ds:schemaRef ds:uri="http://schemas.microsoft.com/sharepoint/v3/contenttype/forms"/>
  </ds:schemaRefs>
</ds:datastoreItem>
</file>

<file path=customXml/itemProps2.xml><?xml version="1.0" encoding="utf-8"?>
<ds:datastoreItem xmlns:ds="http://schemas.openxmlformats.org/officeDocument/2006/customXml" ds:itemID="{87CE2B20-FC25-4194-9E5E-848347DBD6A7}">
  <ds:schemaRefs>
    <ds:schemaRef ds:uri="http://schemas.microsoft.com/office/2006/metadata/properties"/>
    <ds:schemaRef ds:uri="http://purl.org/dc/terms/"/>
    <ds:schemaRef ds:uri="http://purl.org/dc/dcmitype/"/>
    <ds:schemaRef ds:uri="http://schemas.microsoft.com/office/2006/documentManagement/types"/>
    <ds:schemaRef ds:uri="d333b3f6-72de-4be0-8e2b-70a34ce119d9"/>
    <ds:schemaRef ds:uri="http://purl.org/dc/elements/1.1/"/>
    <ds:schemaRef ds:uri="http://schemas.openxmlformats.org/package/2006/metadata/core-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3821B1EF-E3B6-4A91-BCA9-7B63DA26E5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33b3f6-72de-4be0-8e2b-70a34ce119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153</TotalTime>
  <Words>3604</Words>
  <Application>Microsoft Office PowerPoint</Application>
  <PresentationFormat>Widescreen</PresentationFormat>
  <Paragraphs>231</Paragraphs>
  <Slides>53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Aptos</vt:lpstr>
      <vt:lpstr>Aptos Display</vt:lpstr>
      <vt:lpstr>Arial</vt:lpstr>
      <vt:lpstr>Courier New</vt:lpstr>
      <vt:lpstr>MisterEarl BT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Rix</dc:creator>
  <cp:lastModifiedBy>Educon Rix</cp:lastModifiedBy>
  <cp:revision>9</cp:revision>
  <dcterms:created xsi:type="dcterms:W3CDTF">2026-06-15T13:36:38Z</dcterms:created>
  <dcterms:modified xsi:type="dcterms:W3CDTF">2026-09-23T01:23:26Z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0x0101001EFB0C6598E6DE44913EE31FB80FD53A</vt:lpwstr>
  </property>
</Properties>
</file>